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7/24/2020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7/24/2020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9CB82-6C8B-9040-90BA-33E65F238086}"/>
              </a:ext>
            </a:extLst>
          </p:cNvPr>
          <p:cNvSpPr>
            <a:spLocks noGrp="1"/>
          </p:cNvSpPr>
          <p:nvPr>
            <p:ph type="ctrTitle"/>
          </p:nvPr>
        </p:nvSpPr>
        <p:spPr/>
        <p:txBody>
          <a:bodyPr anchor="t"/>
          <a:lstStyle/>
          <a:p>
            <a:r>
              <a:rPr lang="en-US" sz="4000" b="1" u="sng">
                <a:effectLst/>
                <a:latin typeface="Calibri" panose="020F0502020204030204" pitchFamily="34" charset="0"/>
                <a:ea typeface="Times New Roman" panose="02020603050405020304" pitchFamily="18" charset="0"/>
                <a:cs typeface="Mangal" panose="02040503050203030202" pitchFamily="18" charset="0"/>
              </a:rPr>
              <a:t>MACRO ECONOMICS</a:t>
            </a:r>
            <a:br>
              <a:rPr lang="en-US" sz="4000">
                <a:effectLst/>
                <a:latin typeface="Calibri" panose="020F0502020204030204" pitchFamily="34" charset="0"/>
                <a:ea typeface="Times New Roman" panose="02020603050405020304" pitchFamily="18" charset="0"/>
                <a:cs typeface="Mangal" panose="02040503050203030202" pitchFamily="18" charset="0"/>
              </a:rPr>
            </a:br>
            <a:r>
              <a:rPr lang="en-US" sz="4000" b="1" u="sng">
                <a:effectLst/>
                <a:latin typeface="Calibri" panose="020F0502020204030204" pitchFamily="34" charset="0"/>
                <a:ea typeface="Times New Roman" panose="02020603050405020304" pitchFamily="18" charset="0"/>
                <a:cs typeface="Mangal" panose="02040503050203030202" pitchFamily="18" charset="0"/>
              </a:rPr>
              <a:t>PAPER 3</a:t>
            </a:r>
            <a:br>
              <a:rPr lang="en-US" sz="4000">
                <a:effectLst/>
                <a:latin typeface="Calibri" panose="020F0502020204030204" pitchFamily="34" charset="0"/>
                <a:ea typeface="Times New Roman" panose="02020603050405020304" pitchFamily="18" charset="0"/>
                <a:cs typeface="Mangal" panose="02040503050203030202" pitchFamily="18" charset="0"/>
              </a:rPr>
            </a:br>
            <a:r>
              <a:rPr lang="en-US" sz="4000" b="1" u="sng">
                <a:effectLst/>
                <a:latin typeface="Calibri" panose="020F0502020204030204" pitchFamily="34" charset="0"/>
                <a:ea typeface="Times New Roman" panose="02020603050405020304" pitchFamily="18" charset="0"/>
                <a:cs typeface="Mangal" panose="02040503050203030202" pitchFamily="18" charset="0"/>
              </a:rPr>
              <a:t>PART 2</a:t>
            </a:r>
            <a:br>
              <a:rPr lang="en-US" sz="4000">
                <a:effectLst/>
                <a:latin typeface="Calibri" panose="020F0502020204030204" pitchFamily="34" charset="0"/>
                <a:ea typeface="Times New Roman" panose="02020603050405020304" pitchFamily="18" charset="0"/>
                <a:cs typeface="Mangal" panose="02040503050203030202" pitchFamily="18" charset="0"/>
              </a:rPr>
            </a:br>
            <a:r>
              <a:rPr lang="en-US" sz="4000" b="1" u="sng">
                <a:effectLst/>
                <a:latin typeface="Calibri" panose="020F0502020204030204" pitchFamily="34" charset="0"/>
                <a:ea typeface="Times New Roman" panose="02020603050405020304" pitchFamily="18" charset="0"/>
                <a:cs typeface="Mangal" panose="02040503050203030202" pitchFamily="18" charset="0"/>
              </a:rPr>
              <a:t>Dr. D. K. ROY</a:t>
            </a:r>
            <a:br>
              <a:rPr lang="en-US" sz="4000">
                <a:effectLst/>
                <a:latin typeface="Calibri" panose="020F0502020204030204" pitchFamily="34" charset="0"/>
                <a:ea typeface="Times New Roman" panose="02020603050405020304" pitchFamily="18" charset="0"/>
                <a:cs typeface="Mangal" panose="02040503050203030202" pitchFamily="18" charset="0"/>
              </a:rPr>
            </a:br>
            <a:endParaRPr lang="en-US" sz="4000"/>
          </a:p>
        </p:txBody>
      </p:sp>
      <p:sp>
        <p:nvSpPr>
          <p:cNvPr id="3" name="Subtitle 2">
            <a:extLst>
              <a:ext uri="{FF2B5EF4-FFF2-40B4-BE49-F238E27FC236}">
                <a16:creationId xmlns:a16="http://schemas.microsoft.com/office/drawing/2014/main" id="{247C6E23-183F-A045-88A0-1273FA5BF8F5}"/>
              </a:ext>
            </a:extLst>
          </p:cNvPr>
          <p:cNvSpPr>
            <a:spLocks noGrp="1"/>
          </p:cNvSpPr>
          <p:nvPr>
            <p:ph type="subTitle" idx="1"/>
          </p:nvPr>
        </p:nvSpPr>
        <p:spPr/>
        <p:txBody>
          <a:bodyPr/>
          <a:lstStyle/>
          <a:p>
            <a:r>
              <a:rPr lang="en-US"/>
              <a:t>C.M.J COLLEGE, KHUTAUNA, MADHUBANI (L.N.M.U DARBHANGA)</a:t>
            </a:r>
          </a:p>
        </p:txBody>
      </p:sp>
    </p:spTree>
    <p:extLst>
      <p:ext uri="{BB962C8B-B14F-4D97-AF65-F5344CB8AC3E}">
        <p14:creationId xmlns:p14="http://schemas.microsoft.com/office/powerpoint/2010/main" val="620664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BCC39-5517-E44C-B972-F794CE2AD1D8}"/>
              </a:ext>
            </a:extLst>
          </p:cNvPr>
          <p:cNvSpPr>
            <a:spLocks noGrp="1"/>
          </p:cNvSpPr>
          <p:nvPr>
            <p:ph type="title"/>
          </p:nvPr>
        </p:nvSpPr>
        <p:spPr/>
        <p:txBody>
          <a:bodyPr/>
          <a:lstStyle/>
          <a:p>
            <a:r>
              <a:rPr lang="en-US"/>
              <a:t>Limitations of MACRO ECONOMICS</a:t>
            </a:r>
          </a:p>
        </p:txBody>
      </p:sp>
      <p:sp>
        <p:nvSpPr>
          <p:cNvPr id="3" name="Content Placeholder 2">
            <a:extLst>
              <a:ext uri="{FF2B5EF4-FFF2-40B4-BE49-F238E27FC236}">
                <a16:creationId xmlns:a16="http://schemas.microsoft.com/office/drawing/2014/main" id="{31B22558-779C-7C42-86FA-28A3BE4BA6EF}"/>
              </a:ext>
            </a:extLst>
          </p:cNvPr>
          <p:cNvSpPr>
            <a:spLocks noGrp="1"/>
          </p:cNvSpPr>
          <p:nvPr>
            <p:ph idx="1"/>
          </p:nvPr>
        </p:nvSpPr>
        <p:spPr>
          <a:xfrm>
            <a:off x="810000" y="2774301"/>
            <a:ext cx="10554574" cy="3636511"/>
          </a:xfrm>
        </p:spPr>
        <p:txBody>
          <a:bodyPr>
            <a:normAutofit/>
          </a:bodyPr>
          <a:lstStyle/>
          <a:p>
            <a:pPr marL="0" indent="0">
              <a:buNone/>
            </a:pPr>
            <a:r>
              <a:rPr lang="en-US" sz="2400" b="1"/>
              <a:t> 1. Excessive Generalisation</a:t>
            </a:r>
          </a:p>
          <a:p>
            <a:pPr marL="0" indent="0">
              <a:buNone/>
            </a:pPr>
            <a:r>
              <a:rPr lang="en-US" sz="2400" b="1" i="1">
                <a:solidFill>
                  <a:srgbClr val="2F5496"/>
                </a:solidFill>
                <a:effectLst/>
                <a:latin typeface="Calibri Light" panose="020F0302020204030204" pitchFamily="34" charset="0"/>
                <a:ea typeface="Times New Roman" panose="02020603050405020304" pitchFamily="18" charset="0"/>
                <a:cs typeface="Mangal" panose="02040503050203030202" pitchFamily="18" charset="0"/>
              </a:rPr>
              <a:t>  2. </a:t>
            </a:r>
            <a:r>
              <a:rPr lang="en-US" sz="2400" b="1">
                <a:solidFill>
                  <a:srgbClr val="FF0000"/>
                </a:solidFill>
                <a:effectLst/>
                <a:latin typeface="Calibri Light" panose="020F0302020204030204" pitchFamily="34" charset="0"/>
                <a:ea typeface="Times New Roman" panose="02020603050405020304" pitchFamily="18" charset="0"/>
                <a:cs typeface="Mangal" panose="02040503050203030202" pitchFamily="18" charset="0"/>
              </a:rPr>
              <a:t>Excessive Thinking in terms of Aggregates</a:t>
            </a:r>
          </a:p>
          <a:p>
            <a:pPr marL="0" indent="0">
              <a:buNone/>
            </a:pPr>
            <a:r>
              <a:rPr lang="en-US" sz="2400" b="1"/>
              <a:t> 3. Heterogeneous Elements</a:t>
            </a:r>
          </a:p>
          <a:p>
            <a:pPr marL="0" indent="0">
              <a:buNone/>
            </a:pPr>
            <a:r>
              <a:rPr lang="en-US" sz="2400" b="1"/>
              <a:t> 4. Differences within Aggregate</a:t>
            </a:r>
          </a:p>
          <a:p>
            <a:pPr marL="0" indent="0">
              <a:buNone/>
            </a:pPr>
            <a:r>
              <a:rPr lang="en-US" sz="2400" b="1"/>
              <a:t> 5. Aggregates must be functionally relate</a:t>
            </a:r>
          </a:p>
          <a:p>
            <a:pPr marL="0" indent="0">
              <a:buNone/>
            </a:pPr>
            <a:r>
              <a:rPr lang="en-US" sz="2400" b="1"/>
              <a:t> 6. Limited Application</a:t>
            </a:r>
          </a:p>
          <a:p>
            <a:pPr marL="0" indent="0">
              <a:buNone/>
            </a:pPr>
            <a:endParaRPr lang="en-US" sz="2400" b="1"/>
          </a:p>
          <a:p>
            <a:pPr marL="0" indent="0">
              <a:buNone/>
            </a:pPr>
            <a:endParaRPr lang="en-US" sz="2400" b="1"/>
          </a:p>
        </p:txBody>
      </p:sp>
    </p:spTree>
    <p:extLst>
      <p:ext uri="{BB962C8B-B14F-4D97-AF65-F5344CB8AC3E}">
        <p14:creationId xmlns:p14="http://schemas.microsoft.com/office/powerpoint/2010/main" val="11873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0E48-C701-B54C-BC6F-E78F14E1F9A7}"/>
              </a:ext>
            </a:extLst>
          </p:cNvPr>
          <p:cNvSpPr>
            <a:spLocks noGrp="1"/>
          </p:cNvSpPr>
          <p:nvPr>
            <p:ph type="title"/>
          </p:nvPr>
        </p:nvSpPr>
        <p:spPr>
          <a:xfrm>
            <a:off x="801288" y="1251837"/>
            <a:ext cx="10571998" cy="970450"/>
          </a:xfrm>
        </p:spPr>
        <p:txBody>
          <a:bodyPr/>
          <a:lstStyle/>
          <a:p>
            <a:r>
              <a:rPr lang="en-US" sz="6000" b="1"/>
              <a:t>1. Excessive Generalisation</a:t>
            </a:r>
            <a:br>
              <a:rPr lang="en-US" sz="6000" b="1"/>
            </a:br>
            <a:endParaRPr lang="en-US" sz="6000"/>
          </a:p>
        </p:txBody>
      </p:sp>
      <p:sp>
        <p:nvSpPr>
          <p:cNvPr id="3" name="Content Placeholder 2">
            <a:extLst>
              <a:ext uri="{FF2B5EF4-FFF2-40B4-BE49-F238E27FC236}">
                <a16:creationId xmlns:a16="http://schemas.microsoft.com/office/drawing/2014/main" id="{21986C51-5FFE-7142-BFD4-6DB729151681}"/>
              </a:ext>
            </a:extLst>
          </p:cNvPr>
          <p:cNvSpPr>
            <a:spLocks noGrp="1"/>
          </p:cNvSpPr>
          <p:nvPr>
            <p:ph idx="1"/>
          </p:nvPr>
        </p:nvSpPr>
        <p:spPr/>
        <p:txBody>
          <a:bodyPr>
            <a:normAutofit/>
          </a:bodyPr>
          <a:lstStyle/>
          <a:p>
            <a:r>
              <a:rPr lang="en-US" sz="2400" b="1"/>
              <a:t>Despite the immense importance of macroeconomics, there is the danger of excessive generalisation from individual experience to the system as a whole.</a:t>
            </a:r>
          </a:p>
          <a:p>
            <a:r>
              <a:rPr lang="en-US" sz="2400" b="1"/>
              <a:t>If an individual withdraws his deposits from the bank, there is no-harm in it, but if all the persons rushed to withdraw deposits, the bank would perhaps collapse.</a:t>
            </a:r>
          </a:p>
          <a:p>
            <a:pPr marL="0" indent="0">
              <a:buNone/>
            </a:pPr>
            <a:endParaRPr lang="en-US" sz="2400" b="1"/>
          </a:p>
        </p:txBody>
      </p:sp>
    </p:spTree>
    <p:extLst>
      <p:ext uri="{BB962C8B-B14F-4D97-AF65-F5344CB8AC3E}">
        <p14:creationId xmlns:p14="http://schemas.microsoft.com/office/powerpoint/2010/main" val="3413844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7629-9D69-BF49-99AF-2912820E7C62}"/>
              </a:ext>
            </a:extLst>
          </p:cNvPr>
          <p:cNvSpPr>
            <a:spLocks noGrp="1"/>
          </p:cNvSpPr>
          <p:nvPr>
            <p:ph type="title"/>
          </p:nvPr>
        </p:nvSpPr>
        <p:spPr>
          <a:xfrm>
            <a:off x="801288" y="1269696"/>
            <a:ext cx="10571998" cy="970450"/>
          </a:xfrm>
        </p:spPr>
        <p:txBody>
          <a:bodyPr/>
          <a:lstStyle/>
          <a:p>
            <a:r>
              <a:rPr lang="en-US" b="1"/>
              <a:t>2. Excessive Thinking in terms of Aggregates</a:t>
            </a:r>
            <a:br>
              <a:rPr lang="en-US" b="1"/>
            </a:br>
            <a:endParaRPr lang="en-US"/>
          </a:p>
        </p:txBody>
      </p:sp>
      <p:sp>
        <p:nvSpPr>
          <p:cNvPr id="3" name="Content Placeholder 2">
            <a:extLst>
              <a:ext uri="{FF2B5EF4-FFF2-40B4-BE49-F238E27FC236}">
                <a16:creationId xmlns:a16="http://schemas.microsoft.com/office/drawing/2014/main" id="{70EACA0D-32EE-644E-95E5-37E58F3563DC}"/>
              </a:ext>
            </a:extLst>
          </p:cNvPr>
          <p:cNvSpPr>
            <a:spLocks noGrp="1"/>
          </p:cNvSpPr>
          <p:nvPr>
            <p:ph idx="1"/>
          </p:nvPr>
        </p:nvSpPr>
        <p:spPr/>
        <p:txBody>
          <a:bodyPr>
            <a:noAutofit/>
          </a:bodyPr>
          <a:lstStyle/>
          <a:p>
            <a:r>
              <a:rPr lang="en-US" sz="2800" b="1"/>
              <a:t>Macroeconomics suffers from excessive thinking in terms of aggregates, as it may not be always possible to have the homogeneous constituents. Prof. Boulding has pointed out that 2 apples + 3 apples = 5 apples is a meaningful aggregate ; 2 apples + 3 oranges = 5 fruits may be described as a fairly meaningful aggregate ; but 2 apples + 3 sky scrapers constitute a meaningless aggregate ; it is the last aggregate which brings forth the fallacy of excessive aggregative thinking.</a:t>
            </a:r>
          </a:p>
        </p:txBody>
      </p:sp>
    </p:spTree>
    <p:extLst>
      <p:ext uri="{BB962C8B-B14F-4D97-AF65-F5344CB8AC3E}">
        <p14:creationId xmlns:p14="http://schemas.microsoft.com/office/powerpoint/2010/main" val="4134546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E8AB5-4A61-7D4F-B636-F6E5115CE64E}"/>
              </a:ext>
            </a:extLst>
          </p:cNvPr>
          <p:cNvSpPr>
            <a:spLocks noGrp="1"/>
          </p:cNvSpPr>
          <p:nvPr>
            <p:ph type="title"/>
          </p:nvPr>
        </p:nvSpPr>
        <p:spPr>
          <a:xfrm>
            <a:off x="1095750" y="999202"/>
            <a:ext cx="10571998" cy="970450"/>
          </a:xfrm>
        </p:spPr>
        <p:txBody>
          <a:bodyPr/>
          <a:lstStyle/>
          <a:p>
            <a:r>
              <a:rPr lang="en-US" sz="5400" b="1"/>
              <a:t>3. Heterogeneous Elements:</a:t>
            </a:r>
            <a:br>
              <a:rPr lang="en-US" sz="5400" b="1"/>
            </a:br>
            <a:endParaRPr lang="en-US" sz="5400"/>
          </a:p>
        </p:txBody>
      </p:sp>
      <p:sp>
        <p:nvSpPr>
          <p:cNvPr id="3" name="Content Placeholder 2">
            <a:extLst>
              <a:ext uri="{FF2B5EF4-FFF2-40B4-BE49-F238E27FC236}">
                <a16:creationId xmlns:a16="http://schemas.microsoft.com/office/drawing/2014/main" id="{F5BFEDF4-ED98-0E47-B4A5-3E6324577A71}"/>
              </a:ext>
            </a:extLst>
          </p:cNvPr>
          <p:cNvSpPr>
            <a:spLocks noGrp="1"/>
          </p:cNvSpPr>
          <p:nvPr>
            <p:ph idx="1"/>
          </p:nvPr>
        </p:nvSpPr>
        <p:spPr/>
        <p:txBody>
          <a:bodyPr>
            <a:noAutofit/>
          </a:bodyPr>
          <a:lstStyle/>
          <a:p>
            <a:r>
              <a:rPr lang="en-US" sz="2800" b="1"/>
              <a:t>It may, however, be remembered that macroeconomics deals with such aggregates as aggregate consumption, saving, investment and income, all composed of heterogeneous quantities. Money is the only measuring rod. But the value of money itself keeps on changing, rendering economic aggregates immeasurable and incomparable in real terms. As such, the sum or average of heterogeneous individual quantities loses their significance for accurate economic analysis and economic policy.</a:t>
            </a:r>
          </a:p>
        </p:txBody>
      </p:sp>
    </p:spTree>
    <p:extLst>
      <p:ext uri="{BB962C8B-B14F-4D97-AF65-F5344CB8AC3E}">
        <p14:creationId xmlns:p14="http://schemas.microsoft.com/office/powerpoint/2010/main" val="1810549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DE86C-A13A-2845-A560-9F3F980323CD}"/>
              </a:ext>
            </a:extLst>
          </p:cNvPr>
          <p:cNvSpPr>
            <a:spLocks noGrp="1"/>
          </p:cNvSpPr>
          <p:nvPr>
            <p:ph type="title"/>
          </p:nvPr>
        </p:nvSpPr>
        <p:spPr>
          <a:xfrm>
            <a:off x="810000" y="1737062"/>
            <a:ext cx="10571998" cy="970450"/>
          </a:xfrm>
        </p:spPr>
        <p:txBody>
          <a:bodyPr/>
          <a:lstStyle/>
          <a:p>
            <a:r>
              <a:rPr lang="en-US" sz="6000" b="1"/>
              <a:t>4. Differences within Aggregates</a:t>
            </a:r>
            <a:br>
              <a:rPr lang="en-US" sz="6000" b="1"/>
            </a:br>
            <a:endParaRPr lang="en-US" sz="6000"/>
          </a:p>
        </p:txBody>
      </p:sp>
      <p:sp>
        <p:nvSpPr>
          <p:cNvPr id="3" name="Content Placeholder 2">
            <a:extLst>
              <a:ext uri="{FF2B5EF4-FFF2-40B4-BE49-F238E27FC236}">
                <a16:creationId xmlns:a16="http://schemas.microsoft.com/office/drawing/2014/main" id="{0CDECBB3-09DB-4847-8007-29FB849CAC29}"/>
              </a:ext>
            </a:extLst>
          </p:cNvPr>
          <p:cNvSpPr>
            <a:spLocks noGrp="1"/>
          </p:cNvSpPr>
          <p:nvPr>
            <p:ph idx="1"/>
          </p:nvPr>
        </p:nvSpPr>
        <p:spPr/>
        <p:txBody>
          <a:bodyPr>
            <a:normAutofit/>
          </a:bodyPr>
          <a:lstStyle/>
          <a:p>
            <a:r>
              <a:rPr lang="en-US" sz="2800" b="1"/>
              <a:t>Under this approach one is likely to overlook the differences within aggregates. For example, during the first decade of planning in India (from 1951-1961) the national income increased by 42% ; this, however, doesn’t mean that the income of all the constituents, i.e., the wage earners or salaried persons increased by as much as that of entrepreneurs or businessmen. Hence, it takes no account of differences within aggregates.</a:t>
            </a:r>
          </a:p>
        </p:txBody>
      </p:sp>
    </p:spTree>
    <p:extLst>
      <p:ext uri="{BB962C8B-B14F-4D97-AF65-F5344CB8AC3E}">
        <p14:creationId xmlns:p14="http://schemas.microsoft.com/office/powerpoint/2010/main" val="18419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66221-888C-0046-9F13-696F543E4B07}"/>
              </a:ext>
            </a:extLst>
          </p:cNvPr>
          <p:cNvSpPr>
            <a:spLocks noGrp="1"/>
          </p:cNvSpPr>
          <p:nvPr>
            <p:ph type="title"/>
          </p:nvPr>
        </p:nvSpPr>
        <p:spPr>
          <a:xfrm>
            <a:off x="818712" y="1606420"/>
            <a:ext cx="10571998" cy="970450"/>
          </a:xfrm>
        </p:spPr>
        <p:txBody>
          <a:bodyPr/>
          <a:lstStyle/>
          <a:p>
            <a:r>
              <a:rPr lang="en-US" sz="4800"/>
              <a:t>5. Aggregates must be functionally related</a:t>
            </a:r>
            <a:br>
              <a:rPr lang="en-US" sz="4800"/>
            </a:br>
            <a:endParaRPr lang="en-US" sz="4800"/>
          </a:p>
        </p:txBody>
      </p:sp>
      <p:sp>
        <p:nvSpPr>
          <p:cNvPr id="3" name="Content Placeholder 2">
            <a:extLst>
              <a:ext uri="{FF2B5EF4-FFF2-40B4-BE49-F238E27FC236}">
                <a16:creationId xmlns:a16="http://schemas.microsoft.com/office/drawing/2014/main" id="{11D16F22-1B0D-3946-8A78-30AA329D7317}"/>
              </a:ext>
            </a:extLst>
          </p:cNvPr>
          <p:cNvSpPr>
            <a:spLocks noGrp="1"/>
          </p:cNvSpPr>
          <p:nvPr>
            <p:ph idx="1"/>
          </p:nvPr>
        </p:nvSpPr>
        <p:spPr>
          <a:xfrm>
            <a:off x="836136" y="2576870"/>
            <a:ext cx="10554574" cy="3636511"/>
          </a:xfrm>
        </p:spPr>
        <p:txBody>
          <a:bodyPr>
            <a:noAutofit/>
          </a:bodyPr>
          <a:lstStyle/>
          <a:p>
            <a:r>
              <a:rPr lang="en-US" sz="2800" b="1"/>
              <a:t>The aggregates forming the main body of macroeconomic theory must be significant and mutually consistent. In other words, these should be functionally related. For example, aggregate consumption and investment expenditures—which form part of the macroeconomic theory (Y = C + I) would have no importance, if they were not functionally related to the levels of income, interest and employment. If these composing aggregates are mutually inconsistent or are not functionally related, the study of macroeconomic theory will be of little use.</a:t>
            </a:r>
          </a:p>
        </p:txBody>
      </p:sp>
    </p:spTree>
    <p:extLst>
      <p:ext uri="{BB962C8B-B14F-4D97-AF65-F5344CB8AC3E}">
        <p14:creationId xmlns:p14="http://schemas.microsoft.com/office/powerpoint/2010/main" val="232275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A963E-1062-F440-AD12-46D8211B05AB}"/>
              </a:ext>
            </a:extLst>
          </p:cNvPr>
          <p:cNvSpPr>
            <a:spLocks noGrp="1"/>
          </p:cNvSpPr>
          <p:nvPr>
            <p:ph type="title"/>
          </p:nvPr>
        </p:nvSpPr>
        <p:spPr/>
        <p:txBody>
          <a:bodyPr/>
          <a:lstStyle/>
          <a:p>
            <a:r>
              <a:rPr lang="en-US" b="1"/>
              <a:t>6. Limited Application</a:t>
            </a:r>
            <a:br>
              <a:rPr lang="en-US" b="1"/>
            </a:br>
            <a:endParaRPr lang="en-US"/>
          </a:p>
        </p:txBody>
      </p:sp>
      <p:sp>
        <p:nvSpPr>
          <p:cNvPr id="3" name="Content Placeholder 2">
            <a:extLst>
              <a:ext uri="{FF2B5EF4-FFF2-40B4-BE49-F238E27FC236}">
                <a16:creationId xmlns:a16="http://schemas.microsoft.com/office/drawing/2014/main" id="{2B7E6AA9-0D7D-7742-BC5C-D82977528594}"/>
              </a:ext>
            </a:extLst>
          </p:cNvPr>
          <p:cNvSpPr>
            <a:spLocks noGrp="1"/>
          </p:cNvSpPr>
          <p:nvPr>
            <p:ph idx="1"/>
          </p:nvPr>
        </p:nvSpPr>
        <p:spPr>
          <a:xfrm>
            <a:off x="604400" y="2452832"/>
            <a:ext cx="10554574" cy="3636511"/>
          </a:xfrm>
        </p:spPr>
        <p:txBody>
          <a:bodyPr>
            <a:noAutofit/>
          </a:bodyPr>
          <a:lstStyle/>
          <a:p>
            <a:r>
              <a:rPr lang="en-US" sz="2800" b="1"/>
              <a:t>Macroeconomics deals with positive economics in the sense of an analysis or how the aggregate theoretical models work—these are far removed from policy applications. These models explain the functioning of an economy and working of things in abstract and precise terms. Their abstraction and precision make such models unsuitable for use due to changes in significant variables from time to time and from one situation to another. But these limitations may be taken more in the nature of practical difficulties in formulating meaningful aggregates rather than factors invalidating the immense importance of macroeconomic analysis.</a:t>
            </a:r>
          </a:p>
        </p:txBody>
      </p:sp>
    </p:spTree>
    <p:extLst>
      <p:ext uri="{BB962C8B-B14F-4D97-AF65-F5344CB8AC3E}">
        <p14:creationId xmlns:p14="http://schemas.microsoft.com/office/powerpoint/2010/main" val="2687431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E24E8-5603-1A46-B038-9F9500E1760E}"/>
              </a:ext>
            </a:extLst>
          </p:cNvPr>
          <p:cNvSpPr>
            <a:spLocks noGrp="1"/>
          </p:cNvSpPr>
          <p:nvPr>
            <p:ph type="title"/>
          </p:nvPr>
        </p:nvSpPr>
        <p:spPr/>
        <p:txBody>
          <a:bodyPr/>
          <a:lstStyle/>
          <a:p>
            <a:r>
              <a:rPr lang="en-US"/>
              <a:t>Dr. DEEPAK KR. ROY</a:t>
            </a:r>
          </a:p>
        </p:txBody>
      </p:sp>
      <p:sp>
        <p:nvSpPr>
          <p:cNvPr id="3" name="Content Placeholder 2">
            <a:extLst>
              <a:ext uri="{FF2B5EF4-FFF2-40B4-BE49-F238E27FC236}">
                <a16:creationId xmlns:a16="http://schemas.microsoft.com/office/drawing/2014/main" id="{270A0976-D885-B643-A690-DF74A342CBD2}"/>
              </a:ext>
            </a:extLst>
          </p:cNvPr>
          <p:cNvSpPr>
            <a:spLocks noGrp="1"/>
          </p:cNvSpPr>
          <p:nvPr>
            <p:ph idx="1"/>
          </p:nvPr>
        </p:nvSpPr>
        <p:spPr/>
        <p:txBody>
          <a:bodyPr>
            <a:normAutofit/>
          </a:bodyPr>
          <a:lstStyle/>
          <a:p>
            <a:pPr marL="0" indent="0" algn="ctr">
              <a:buNone/>
            </a:pPr>
            <a:r>
              <a:rPr lang="en-US" sz="8000" b="1" u="sng"/>
              <a:t>THANK YOU</a:t>
            </a:r>
          </a:p>
        </p:txBody>
      </p:sp>
    </p:spTree>
    <p:extLst>
      <p:ext uri="{BB962C8B-B14F-4D97-AF65-F5344CB8AC3E}">
        <p14:creationId xmlns:p14="http://schemas.microsoft.com/office/powerpoint/2010/main" val="3420198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Quotable</vt:lpstr>
      <vt:lpstr>MACRO ECONOMICS PAPER 3 PART 2 Dr. D. K. ROY </vt:lpstr>
      <vt:lpstr>Limitations of MACRO ECONOMICS</vt:lpstr>
      <vt:lpstr>1. Excessive Generalisation </vt:lpstr>
      <vt:lpstr>2. Excessive Thinking in terms of Aggregates </vt:lpstr>
      <vt:lpstr>3. Heterogeneous Elements: </vt:lpstr>
      <vt:lpstr>4. Differences within Aggregates </vt:lpstr>
      <vt:lpstr>5. Aggregates must be functionally related </vt:lpstr>
      <vt:lpstr>6. Limited Application </vt:lpstr>
      <vt:lpstr>Dr. DEEPAK KR. ROY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 ECONOMICS PAPER 3 PART 2 Dr. D. K. ROY </dc:title>
  <dc:creator>roy.deepak1990@gmail.com</dc:creator>
  <cp:lastModifiedBy>roy.deepak1990@gmail.com</cp:lastModifiedBy>
  <cp:revision>1</cp:revision>
  <dcterms:created xsi:type="dcterms:W3CDTF">2020-07-24T06:00:57Z</dcterms:created>
  <dcterms:modified xsi:type="dcterms:W3CDTF">2020-07-24T06:19:34Z</dcterms:modified>
</cp:coreProperties>
</file>