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F6926-8122-2949-862E-0E29C8902F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1D7E67-2369-C647-B673-916999134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9AA2BE-5495-7D43-81DA-F7FB3C32A3BC}"/>
              </a:ext>
            </a:extLst>
          </p:cNvPr>
          <p:cNvSpPr>
            <a:spLocks noGrp="1"/>
          </p:cNvSpPr>
          <p:nvPr>
            <p:ph type="dt" sz="half" idx="10"/>
          </p:nvPr>
        </p:nvSpPr>
        <p:spPr/>
        <p:txBody>
          <a:bodyPr/>
          <a:lstStyle/>
          <a:p>
            <a:fld id="{8AEA877F-86D4-F14C-BD18-1AE095AF8DD5}" type="datetimeFigureOut">
              <a:rPr lang="en-US" smtClean="0"/>
              <a:t>8/10/2020</a:t>
            </a:fld>
            <a:endParaRPr lang="en-US"/>
          </a:p>
        </p:txBody>
      </p:sp>
      <p:sp>
        <p:nvSpPr>
          <p:cNvPr id="5" name="Footer Placeholder 4">
            <a:extLst>
              <a:ext uri="{FF2B5EF4-FFF2-40B4-BE49-F238E27FC236}">
                <a16:creationId xmlns:a16="http://schemas.microsoft.com/office/drawing/2014/main" id="{40F1DB66-9356-C940-9471-D0F08A801F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0B8E9-3009-6F45-8A9F-144F5B53B0D1}"/>
              </a:ext>
            </a:extLst>
          </p:cNvPr>
          <p:cNvSpPr>
            <a:spLocks noGrp="1"/>
          </p:cNvSpPr>
          <p:nvPr>
            <p:ph type="sldNum" sz="quarter" idx="12"/>
          </p:nvPr>
        </p:nvSpPr>
        <p:spPr/>
        <p:txBody>
          <a:bodyPr/>
          <a:lstStyle/>
          <a:p>
            <a:fld id="{0EC7FC92-7AB1-5E46-9A7F-9B71F073CE4F}" type="slidenum">
              <a:rPr lang="en-US" smtClean="0"/>
              <a:t>‹#›</a:t>
            </a:fld>
            <a:endParaRPr lang="en-US"/>
          </a:p>
        </p:txBody>
      </p:sp>
    </p:spTree>
    <p:extLst>
      <p:ext uri="{BB962C8B-B14F-4D97-AF65-F5344CB8AC3E}">
        <p14:creationId xmlns:p14="http://schemas.microsoft.com/office/powerpoint/2010/main" val="3523618130"/>
      </p:ext>
    </p:extLst>
  </p:cSld>
  <p:clrMapOvr>
    <a:masterClrMapping/>
  </p:clrMapOvr>
  <p:transition>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1F284-1EA5-A34A-8643-A3181A611B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C0DC79-FBFA-2D4E-91B5-751BC00006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DFA0C-6399-564D-B818-19AC56F9DC5E}"/>
              </a:ext>
            </a:extLst>
          </p:cNvPr>
          <p:cNvSpPr>
            <a:spLocks noGrp="1"/>
          </p:cNvSpPr>
          <p:nvPr>
            <p:ph type="dt" sz="half" idx="10"/>
          </p:nvPr>
        </p:nvSpPr>
        <p:spPr/>
        <p:txBody>
          <a:bodyPr/>
          <a:lstStyle/>
          <a:p>
            <a:fld id="{8AEA877F-86D4-F14C-BD18-1AE095AF8DD5}" type="datetimeFigureOut">
              <a:rPr lang="en-US" smtClean="0"/>
              <a:t>8/10/2020</a:t>
            </a:fld>
            <a:endParaRPr lang="en-US"/>
          </a:p>
        </p:txBody>
      </p:sp>
      <p:sp>
        <p:nvSpPr>
          <p:cNvPr id="5" name="Footer Placeholder 4">
            <a:extLst>
              <a:ext uri="{FF2B5EF4-FFF2-40B4-BE49-F238E27FC236}">
                <a16:creationId xmlns:a16="http://schemas.microsoft.com/office/drawing/2014/main" id="{F416BF04-C131-8544-BA68-080EE3F16D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E283C1-CE2D-0040-93AB-156B28C0D19D}"/>
              </a:ext>
            </a:extLst>
          </p:cNvPr>
          <p:cNvSpPr>
            <a:spLocks noGrp="1"/>
          </p:cNvSpPr>
          <p:nvPr>
            <p:ph type="sldNum" sz="quarter" idx="12"/>
          </p:nvPr>
        </p:nvSpPr>
        <p:spPr/>
        <p:txBody>
          <a:bodyPr/>
          <a:lstStyle/>
          <a:p>
            <a:fld id="{0EC7FC92-7AB1-5E46-9A7F-9B71F073CE4F}" type="slidenum">
              <a:rPr lang="en-US" smtClean="0"/>
              <a:t>‹#›</a:t>
            </a:fld>
            <a:endParaRPr lang="en-US"/>
          </a:p>
        </p:txBody>
      </p:sp>
    </p:spTree>
    <p:extLst>
      <p:ext uri="{BB962C8B-B14F-4D97-AF65-F5344CB8AC3E}">
        <p14:creationId xmlns:p14="http://schemas.microsoft.com/office/powerpoint/2010/main" val="309507540"/>
      </p:ext>
    </p:extLst>
  </p:cSld>
  <p:clrMapOvr>
    <a:masterClrMapping/>
  </p:clrMapOvr>
  <p:transition>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C4F84B-9D39-1B47-AE75-90ACE887F9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45F077-EB48-4740-9F42-7762BDA26B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3272ED-56A8-8B4F-8568-D7DB6318610E}"/>
              </a:ext>
            </a:extLst>
          </p:cNvPr>
          <p:cNvSpPr>
            <a:spLocks noGrp="1"/>
          </p:cNvSpPr>
          <p:nvPr>
            <p:ph type="dt" sz="half" idx="10"/>
          </p:nvPr>
        </p:nvSpPr>
        <p:spPr/>
        <p:txBody>
          <a:bodyPr/>
          <a:lstStyle/>
          <a:p>
            <a:fld id="{8AEA877F-86D4-F14C-BD18-1AE095AF8DD5}" type="datetimeFigureOut">
              <a:rPr lang="en-US" smtClean="0"/>
              <a:t>8/10/2020</a:t>
            </a:fld>
            <a:endParaRPr lang="en-US"/>
          </a:p>
        </p:txBody>
      </p:sp>
      <p:sp>
        <p:nvSpPr>
          <p:cNvPr id="5" name="Footer Placeholder 4">
            <a:extLst>
              <a:ext uri="{FF2B5EF4-FFF2-40B4-BE49-F238E27FC236}">
                <a16:creationId xmlns:a16="http://schemas.microsoft.com/office/drawing/2014/main" id="{6A0035E6-C76E-A742-9E95-B76D72B2E8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7989B-2C05-8E44-A3D6-E4F9839238ED}"/>
              </a:ext>
            </a:extLst>
          </p:cNvPr>
          <p:cNvSpPr>
            <a:spLocks noGrp="1"/>
          </p:cNvSpPr>
          <p:nvPr>
            <p:ph type="sldNum" sz="quarter" idx="12"/>
          </p:nvPr>
        </p:nvSpPr>
        <p:spPr/>
        <p:txBody>
          <a:bodyPr/>
          <a:lstStyle/>
          <a:p>
            <a:fld id="{0EC7FC92-7AB1-5E46-9A7F-9B71F073CE4F}" type="slidenum">
              <a:rPr lang="en-US" smtClean="0"/>
              <a:t>‹#›</a:t>
            </a:fld>
            <a:endParaRPr lang="en-US"/>
          </a:p>
        </p:txBody>
      </p:sp>
    </p:spTree>
    <p:extLst>
      <p:ext uri="{BB962C8B-B14F-4D97-AF65-F5344CB8AC3E}">
        <p14:creationId xmlns:p14="http://schemas.microsoft.com/office/powerpoint/2010/main" val="4154221966"/>
      </p:ext>
    </p:extLst>
  </p:cSld>
  <p:clrMapOvr>
    <a:masterClrMapping/>
  </p:clrMapOvr>
  <p:transition>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B3DA7-93D4-A541-B93B-62BD4D8573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3AA791-AA7D-3845-BE70-FCE5BA6D64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754D42-ADF6-6441-B799-414682F47F79}"/>
              </a:ext>
            </a:extLst>
          </p:cNvPr>
          <p:cNvSpPr>
            <a:spLocks noGrp="1"/>
          </p:cNvSpPr>
          <p:nvPr>
            <p:ph type="dt" sz="half" idx="10"/>
          </p:nvPr>
        </p:nvSpPr>
        <p:spPr/>
        <p:txBody>
          <a:bodyPr/>
          <a:lstStyle/>
          <a:p>
            <a:fld id="{8AEA877F-86D4-F14C-BD18-1AE095AF8DD5}" type="datetimeFigureOut">
              <a:rPr lang="en-US" smtClean="0"/>
              <a:t>8/10/2020</a:t>
            </a:fld>
            <a:endParaRPr lang="en-US"/>
          </a:p>
        </p:txBody>
      </p:sp>
      <p:sp>
        <p:nvSpPr>
          <p:cNvPr id="5" name="Footer Placeholder 4">
            <a:extLst>
              <a:ext uri="{FF2B5EF4-FFF2-40B4-BE49-F238E27FC236}">
                <a16:creationId xmlns:a16="http://schemas.microsoft.com/office/drawing/2014/main" id="{7A15882C-98AB-474B-80FB-E9F178B89D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4C43A3-E6E2-C748-AA20-DCA711ADED6B}"/>
              </a:ext>
            </a:extLst>
          </p:cNvPr>
          <p:cNvSpPr>
            <a:spLocks noGrp="1"/>
          </p:cNvSpPr>
          <p:nvPr>
            <p:ph type="sldNum" sz="quarter" idx="12"/>
          </p:nvPr>
        </p:nvSpPr>
        <p:spPr/>
        <p:txBody>
          <a:bodyPr/>
          <a:lstStyle/>
          <a:p>
            <a:fld id="{0EC7FC92-7AB1-5E46-9A7F-9B71F073CE4F}" type="slidenum">
              <a:rPr lang="en-US" smtClean="0"/>
              <a:t>‹#›</a:t>
            </a:fld>
            <a:endParaRPr lang="en-US"/>
          </a:p>
        </p:txBody>
      </p:sp>
    </p:spTree>
    <p:extLst>
      <p:ext uri="{BB962C8B-B14F-4D97-AF65-F5344CB8AC3E}">
        <p14:creationId xmlns:p14="http://schemas.microsoft.com/office/powerpoint/2010/main" val="3246082715"/>
      </p:ext>
    </p:extLst>
  </p:cSld>
  <p:clrMapOvr>
    <a:masterClrMapping/>
  </p:clrMapOvr>
  <p:transition>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576CD-4D65-EC43-9BF3-511B7A0607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0397A8-9717-214D-B24C-34BB7E16B9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739EAC-7B2A-3F4C-AE76-2DD84CEE7E7E}"/>
              </a:ext>
            </a:extLst>
          </p:cNvPr>
          <p:cNvSpPr>
            <a:spLocks noGrp="1"/>
          </p:cNvSpPr>
          <p:nvPr>
            <p:ph type="dt" sz="half" idx="10"/>
          </p:nvPr>
        </p:nvSpPr>
        <p:spPr/>
        <p:txBody>
          <a:bodyPr/>
          <a:lstStyle/>
          <a:p>
            <a:fld id="{8AEA877F-86D4-F14C-BD18-1AE095AF8DD5}" type="datetimeFigureOut">
              <a:rPr lang="en-US" smtClean="0"/>
              <a:t>8/10/2020</a:t>
            </a:fld>
            <a:endParaRPr lang="en-US"/>
          </a:p>
        </p:txBody>
      </p:sp>
      <p:sp>
        <p:nvSpPr>
          <p:cNvPr id="5" name="Footer Placeholder 4">
            <a:extLst>
              <a:ext uri="{FF2B5EF4-FFF2-40B4-BE49-F238E27FC236}">
                <a16:creationId xmlns:a16="http://schemas.microsoft.com/office/drawing/2014/main" id="{563DC8DC-23EE-F046-9E92-212E339722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D2D4F2-939A-D348-B603-18E226955AF1}"/>
              </a:ext>
            </a:extLst>
          </p:cNvPr>
          <p:cNvSpPr>
            <a:spLocks noGrp="1"/>
          </p:cNvSpPr>
          <p:nvPr>
            <p:ph type="sldNum" sz="quarter" idx="12"/>
          </p:nvPr>
        </p:nvSpPr>
        <p:spPr/>
        <p:txBody>
          <a:bodyPr/>
          <a:lstStyle/>
          <a:p>
            <a:fld id="{0EC7FC92-7AB1-5E46-9A7F-9B71F073CE4F}" type="slidenum">
              <a:rPr lang="en-US" smtClean="0"/>
              <a:t>‹#›</a:t>
            </a:fld>
            <a:endParaRPr lang="en-US"/>
          </a:p>
        </p:txBody>
      </p:sp>
    </p:spTree>
    <p:extLst>
      <p:ext uri="{BB962C8B-B14F-4D97-AF65-F5344CB8AC3E}">
        <p14:creationId xmlns:p14="http://schemas.microsoft.com/office/powerpoint/2010/main" val="3126952044"/>
      </p:ext>
    </p:extLst>
  </p:cSld>
  <p:clrMapOvr>
    <a:masterClrMapping/>
  </p:clrMapOvr>
  <p:transition>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CFE1-77C7-B648-8214-C96BF859DD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F1D760-6F97-2C40-8797-75042433B6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E74D3D-74C6-FA42-863C-18CCB88287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4271A0-4982-904F-A4F5-A98C5C2D9D9D}"/>
              </a:ext>
            </a:extLst>
          </p:cNvPr>
          <p:cNvSpPr>
            <a:spLocks noGrp="1"/>
          </p:cNvSpPr>
          <p:nvPr>
            <p:ph type="dt" sz="half" idx="10"/>
          </p:nvPr>
        </p:nvSpPr>
        <p:spPr/>
        <p:txBody>
          <a:bodyPr/>
          <a:lstStyle/>
          <a:p>
            <a:fld id="{8AEA877F-86D4-F14C-BD18-1AE095AF8DD5}" type="datetimeFigureOut">
              <a:rPr lang="en-US" smtClean="0"/>
              <a:t>8/10/2020</a:t>
            </a:fld>
            <a:endParaRPr lang="en-US"/>
          </a:p>
        </p:txBody>
      </p:sp>
      <p:sp>
        <p:nvSpPr>
          <p:cNvPr id="6" name="Footer Placeholder 5">
            <a:extLst>
              <a:ext uri="{FF2B5EF4-FFF2-40B4-BE49-F238E27FC236}">
                <a16:creationId xmlns:a16="http://schemas.microsoft.com/office/drawing/2014/main" id="{37533A18-9617-5949-9EA2-C9D9572A2E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12BCDB-25F7-0E46-A0F1-B1B29D9D300C}"/>
              </a:ext>
            </a:extLst>
          </p:cNvPr>
          <p:cNvSpPr>
            <a:spLocks noGrp="1"/>
          </p:cNvSpPr>
          <p:nvPr>
            <p:ph type="sldNum" sz="quarter" idx="12"/>
          </p:nvPr>
        </p:nvSpPr>
        <p:spPr/>
        <p:txBody>
          <a:bodyPr/>
          <a:lstStyle/>
          <a:p>
            <a:fld id="{0EC7FC92-7AB1-5E46-9A7F-9B71F073CE4F}" type="slidenum">
              <a:rPr lang="en-US" smtClean="0"/>
              <a:t>‹#›</a:t>
            </a:fld>
            <a:endParaRPr lang="en-US"/>
          </a:p>
        </p:txBody>
      </p:sp>
    </p:spTree>
    <p:extLst>
      <p:ext uri="{BB962C8B-B14F-4D97-AF65-F5344CB8AC3E}">
        <p14:creationId xmlns:p14="http://schemas.microsoft.com/office/powerpoint/2010/main" val="3264112117"/>
      </p:ext>
    </p:extLst>
  </p:cSld>
  <p:clrMapOvr>
    <a:masterClrMapping/>
  </p:clrMapOvr>
  <p:transition>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29269-436E-CC4C-9E63-C441BBE2C4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E1166A-1B35-8F45-93E5-90B5F54BC8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E0133C-31BD-3641-A421-BC21D5E252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E410E2-EF7D-C744-86A5-9E80F64F1D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F4C4D4-BAA4-784A-85A9-958DDB6033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905A86-77F5-9145-8D1B-4A70AC76674D}"/>
              </a:ext>
            </a:extLst>
          </p:cNvPr>
          <p:cNvSpPr>
            <a:spLocks noGrp="1"/>
          </p:cNvSpPr>
          <p:nvPr>
            <p:ph type="dt" sz="half" idx="10"/>
          </p:nvPr>
        </p:nvSpPr>
        <p:spPr/>
        <p:txBody>
          <a:bodyPr/>
          <a:lstStyle/>
          <a:p>
            <a:fld id="{8AEA877F-86D4-F14C-BD18-1AE095AF8DD5}" type="datetimeFigureOut">
              <a:rPr lang="en-US" smtClean="0"/>
              <a:t>8/10/2020</a:t>
            </a:fld>
            <a:endParaRPr lang="en-US"/>
          </a:p>
        </p:txBody>
      </p:sp>
      <p:sp>
        <p:nvSpPr>
          <p:cNvPr id="8" name="Footer Placeholder 7">
            <a:extLst>
              <a:ext uri="{FF2B5EF4-FFF2-40B4-BE49-F238E27FC236}">
                <a16:creationId xmlns:a16="http://schemas.microsoft.com/office/drawing/2014/main" id="{AA66C664-3E08-5641-8D60-ADCE080156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2342D5-B1B8-E44B-AC07-5DEF5E568416}"/>
              </a:ext>
            </a:extLst>
          </p:cNvPr>
          <p:cNvSpPr>
            <a:spLocks noGrp="1"/>
          </p:cNvSpPr>
          <p:nvPr>
            <p:ph type="sldNum" sz="quarter" idx="12"/>
          </p:nvPr>
        </p:nvSpPr>
        <p:spPr/>
        <p:txBody>
          <a:bodyPr/>
          <a:lstStyle/>
          <a:p>
            <a:fld id="{0EC7FC92-7AB1-5E46-9A7F-9B71F073CE4F}" type="slidenum">
              <a:rPr lang="en-US" smtClean="0"/>
              <a:t>‹#›</a:t>
            </a:fld>
            <a:endParaRPr lang="en-US"/>
          </a:p>
        </p:txBody>
      </p:sp>
    </p:spTree>
    <p:extLst>
      <p:ext uri="{BB962C8B-B14F-4D97-AF65-F5344CB8AC3E}">
        <p14:creationId xmlns:p14="http://schemas.microsoft.com/office/powerpoint/2010/main" val="2028285469"/>
      </p:ext>
    </p:extLst>
  </p:cSld>
  <p:clrMapOvr>
    <a:masterClrMapping/>
  </p:clrMapOvr>
  <p:transition>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6077D-FBC7-8342-8898-5B03574F20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9611DE-7FEC-C446-8ED3-8B5CF7C6C482}"/>
              </a:ext>
            </a:extLst>
          </p:cNvPr>
          <p:cNvSpPr>
            <a:spLocks noGrp="1"/>
          </p:cNvSpPr>
          <p:nvPr>
            <p:ph type="dt" sz="half" idx="10"/>
          </p:nvPr>
        </p:nvSpPr>
        <p:spPr/>
        <p:txBody>
          <a:bodyPr/>
          <a:lstStyle/>
          <a:p>
            <a:fld id="{8AEA877F-86D4-F14C-BD18-1AE095AF8DD5}" type="datetimeFigureOut">
              <a:rPr lang="en-US" smtClean="0"/>
              <a:t>8/10/2020</a:t>
            </a:fld>
            <a:endParaRPr lang="en-US"/>
          </a:p>
        </p:txBody>
      </p:sp>
      <p:sp>
        <p:nvSpPr>
          <p:cNvPr id="4" name="Footer Placeholder 3">
            <a:extLst>
              <a:ext uri="{FF2B5EF4-FFF2-40B4-BE49-F238E27FC236}">
                <a16:creationId xmlns:a16="http://schemas.microsoft.com/office/drawing/2014/main" id="{71FD4967-CD1E-3E4A-A9C4-AC0356322A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042AC4-BF65-EA45-B93B-260441EA5BB9}"/>
              </a:ext>
            </a:extLst>
          </p:cNvPr>
          <p:cNvSpPr>
            <a:spLocks noGrp="1"/>
          </p:cNvSpPr>
          <p:nvPr>
            <p:ph type="sldNum" sz="quarter" idx="12"/>
          </p:nvPr>
        </p:nvSpPr>
        <p:spPr/>
        <p:txBody>
          <a:bodyPr/>
          <a:lstStyle/>
          <a:p>
            <a:fld id="{0EC7FC92-7AB1-5E46-9A7F-9B71F073CE4F}" type="slidenum">
              <a:rPr lang="en-US" smtClean="0"/>
              <a:t>‹#›</a:t>
            </a:fld>
            <a:endParaRPr lang="en-US"/>
          </a:p>
        </p:txBody>
      </p:sp>
    </p:spTree>
    <p:extLst>
      <p:ext uri="{BB962C8B-B14F-4D97-AF65-F5344CB8AC3E}">
        <p14:creationId xmlns:p14="http://schemas.microsoft.com/office/powerpoint/2010/main" val="4246538736"/>
      </p:ext>
    </p:extLst>
  </p:cSld>
  <p:clrMapOvr>
    <a:masterClrMapping/>
  </p:clrMapOvr>
  <p:transition>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A31EE5-67CC-6642-A70C-A504A9554E9D}"/>
              </a:ext>
            </a:extLst>
          </p:cNvPr>
          <p:cNvSpPr>
            <a:spLocks noGrp="1"/>
          </p:cNvSpPr>
          <p:nvPr>
            <p:ph type="dt" sz="half" idx="10"/>
          </p:nvPr>
        </p:nvSpPr>
        <p:spPr/>
        <p:txBody>
          <a:bodyPr/>
          <a:lstStyle/>
          <a:p>
            <a:fld id="{8AEA877F-86D4-F14C-BD18-1AE095AF8DD5}" type="datetimeFigureOut">
              <a:rPr lang="en-US" smtClean="0"/>
              <a:t>8/10/2020</a:t>
            </a:fld>
            <a:endParaRPr lang="en-US"/>
          </a:p>
        </p:txBody>
      </p:sp>
      <p:sp>
        <p:nvSpPr>
          <p:cNvPr id="3" name="Footer Placeholder 2">
            <a:extLst>
              <a:ext uri="{FF2B5EF4-FFF2-40B4-BE49-F238E27FC236}">
                <a16:creationId xmlns:a16="http://schemas.microsoft.com/office/drawing/2014/main" id="{CF737C87-28CC-3145-AD3C-E9C5232E69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D30AB1-E895-1C42-BEA4-6AC9A43AEE71}"/>
              </a:ext>
            </a:extLst>
          </p:cNvPr>
          <p:cNvSpPr>
            <a:spLocks noGrp="1"/>
          </p:cNvSpPr>
          <p:nvPr>
            <p:ph type="sldNum" sz="quarter" idx="12"/>
          </p:nvPr>
        </p:nvSpPr>
        <p:spPr/>
        <p:txBody>
          <a:bodyPr/>
          <a:lstStyle/>
          <a:p>
            <a:fld id="{0EC7FC92-7AB1-5E46-9A7F-9B71F073CE4F}" type="slidenum">
              <a:rPr lang="en-US" smtClean="0"/>
              <a:t>‹#›</a:t>
            </a:fld>
            <a:endParaRPr lang="en-US"/>
          </a:p>
        </p:txBody>
      </p:sp>
    </p:spTree>
    <p:extLst>
      <p:ext uri="{BB962C8B-B14F-4D97-AF65-F5344CB8AC3E}">
        <p14:creationId xmlns:p14="http://schemas.microsoft.com/office/powerpoint/2010/main" val="741878388"/>
      </p:ext>
    </p:extLst>
  </p:cSld>
  <p:clrMapOvr>
    <a:masterClrMapping/>
  </p:clrMapOvr>
  <p:transition>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DC9F2-B3DB-2248-8FB6-C694CB4357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738F65-6411-2A49-BB44-ED78C7E175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73CA3D-4743-3740-8623-20C45744A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85B504-97BD-2446-8E7B-45628C46F002}"/>
              </a:ext>
            </a:extLst>
          </p:cNvPr>
          <p:cNvSpPr>
            <a:spLocks noGrp="1"/>
          </p:cNvSpPr>
          <p:nvPr>
            <p:ph type="dt" sz="half" idx="10"/>
          </p:nvPr>
        </p:nvSpPr>
        <p:spPr/>
        <p:txBody>
          <a:bodyPr/>
          <a:lstStyle/>
          <a:p>
            <a:fld id="{8AEA877F-86D4-F14C-BD18-1AE095AF8DD5}" type="datetimeFigureOut">
              <a:rPr lang="en-US" smtClean="0"/>
              <a:t>8/10/2020</a:t>
            </a:fld>
            <a:endParaRPr lang="en-US"/>
          </a:p>
        </p:txBody>
      </p:sp>
      <p:sp>
        <p:nvSpPr>
          <p:cNvPr id="6" name="Footer Placeholder 5">
            <a:extLst>
              <a:ext uri="{FF2B5EF4-FFF2-40B4-BE49-F238E27FC236}">
                <a16:creationId xmlns:a16="http://schemas.microsoft.com/office/drawing/2014/main" id="{7FBF7132-2248-A948-8778-3B49516350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493434-A346-5742-AE50-1CDA2115F084}"/>
              </a:ext>
            </a:extLst>
          </p:cNvPr>
          <p:cNvSpPr>
            <a:spLocks noGrp="1"/>
          </p:cNvSpPr>
          <p:nvPr>
            <p:ph type="sldNum" sz="quarter" idx="12"/>
          </p:nvPr>
        </p:nvSpPr>
        <p:spPr/>
        <p:txBody>
          <a:bodyPr/>
          <a:lstStyle/>
          <a:p>
            <a:fld id="{0EC7FC92-7AB1-5E46-9A7F-9B71F073CE4F}" type="slidenum">
              <a:rPr lang="en-US" smtClean="0"/>
              <a:t>‹#›</a:t>
            </a:fld>
            <a:endParaRPr lang="en-US"/>
          </a:p>
        </p:txBody>
      </p:sp>
    </p:spTree>
    <p:extLst>
      <p:ext uri="{BB962C8B-B14F-4D97-AF65-F5344CB8AC3E}">
        <p14:creationId xmlns:p14="http://schemas.microsoft.com/office/powerpoint/2010/main" val="928132582"/>
      </p:ext>
    </p:extLst>
  </p:cSld>
  <p:clrMapOvr>
    <a:masterClrMapping/>
  </p:clrMapOvr>
  <p:transition>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422A3-F22B-A94F-94C4-A367CE9D4B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ADE17C-8C5A-D54A-A8B9-97AD8DD4FB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CFEA47-6BFC-A340-8513-68486D7D52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533AC3-7805-0D47-A30A-C09B55BEC511}"/>
              </a:ext>
            </a:extLst>
          </p:cNvPr>
          <p:cNvSpPr>
            <a:spLocks noGrp="1"/>
          </p:cNvSpPr>
          <p:nvPr>
            <p:ph type="dt" sz="half" idx="10"/>
          </p:nvPr>
        </p:nvSpPr>
        <p:spPr/>
        <p:txBody>
          <a:bodyPr/>
          <a:lstStyle/>
          <a:p>
            <a:fld id="{8AEA877F-86D4-F14C-BD18-1AE095AF8DD5}" type="datetimeFigureOut">
              <a:rPr lang="en-US" smtClean="0"/>
              <a:t>8/10/2020</a:t>
            </a:fld>
            <a:endParaRPr lang="en-US"/>
          </a:p>
        </p:txBody>
      </p:sp>
      <p:sp>
        <p:nvSpPr>
          <p:cNvPr id="6" name="Footer Placeholder 5">
            <a:extLst>
              <a:ext uri="{FF2B5EF4-FFF2-40B4-BE49-F238E27FC236}">
                <a16:creationId xmlns:a16="http://schemas.microsoft.com/office/drawing/2014/main" id="{EAADB2A6-BA62-F74B-BF27-195AF234A1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B31914-853C-574F-937F-FB3EB98D286F}"/>
              </a:ext>
            </a:extLst>
          </p:cNvPr>
          <p:cNvSpPr>
            <a:spLocks noGrp="1"/>
          </p:cNvSpPr>
          <p:nvPr>
            <p:ph type="sldNum" sz="quarter" idx="12"/>
          </p:nvPr>
        </p:nvSpPr>
        <p:spPr/>
        <p:txBody>
          <a:bodyPr/>
          <a:lstStyle/>
          <a:p>
            <a:fld id="{0EC7FC92-7AB1-5E46-9A7F-9B71F073CE4F}" type="slidenum">
              <a:rPr lang="en-US" smtClean="0"/>
              <a:t>‹#›</a:t>
            </a:fld>
            <a:endParaRPr lang="en-US"/>
          </a:p>
        </p:txBody>
      </p:sp>
    </p:spTree>
    <p:extLst>
      <p:ext uri="{BB962C8B-B14F-4D97-AF65-F5344CB8AC3E}">
        <p14:creationId xmlns:p14="http://schemas.microsoft.com/office/powerpoint/2010/main" val="1210848072"/>
      </p:ext>
    </p:extLst>
  </p:cSld>
  <p:clrMapOvr>
    <a:masterClrMapping/>
  </p:clrMapOvr>
  <p:transition>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E1E01A-AB5F-F747-8BE9-0B4D5901B5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363D87-8E47-3D43-8B37-78A0AF64B3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9B1CB2-5CBF-814E-8EC1-E14AC2F0C5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A877F-86D4-F14C-BD18-1AE095AF8DD5}" type="datetimeFigureOut">
              <a:rPr lang="en-US" smtClean="0"/>
              <a:t>8/10/2020</a:t>
            </a:fld>
            <a:endParaRPr lang="en-US"/>
          </a:p>
        </p:txBody>
      </p:sp>
      <p:sp>
        <p:nvSpPr>
          <p:cNvPr id="5" name="Footer Placeholder 4">
            <a:extLst>
              <a:ext uri="{FF2B5EF4-FFF2-40B4-BE49-F238E27FC236}">
                <a16:creationId xmlns:a16="http://schemas.microsoft.com/office/drawing/2014/main" id="{A91838EA-0C0D-F245-9EEB-11F2A64BE7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7B8A22-DC50-9C4D-B596-7FE7E23475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7FC92-7AB1-5E46-9A7F-9B71F073CE4F}" type="slidenum">
              <a:rPr lang="en-US" smtClean="0"/>
              <a:t>‹#›</a:t>
            </a:fld>
            <a:endParaRPr lang="en-US"/>
          </a:p>
        </p:txBody>
      </p:sp>
    </p:spTree>
    <p:extLst>
      <p:ext uri="{BB962C8B-B14F-4D97-AF65-F5344CB8AC3E}">
        <p14:creationId xmlns:p14="http://schemas.microsoft.com/office/powerpoint/2010/main" val="3587126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thruBlk="1"/>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hyperlink" Target="https://corporatefinanceinstitute.com/resources/knowledge/finance/fixed-vs-pegged-exchange-rates/" TargetMode="Externa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hyperlink" Target="https://www.bloomberg.com/markets/rates-bonds/government-bonds/us" TargetMode="Externa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C6002-EF1A-F04C-B28D-145118C8AA1E}"/>
              </a:ext>
            </a:extLst>
          </p:cNvPr>
          <p:cNvSpPr>
            <a:spLocks noGrp="1"/>
          </p:cNvSpPr>
          <p:nvPr>
            <p:ph type="ctrTitle"/>
          </p:nvPr>
        </p:nvSpPr>
        <p:spPr/>
        <p:txBody>
          <a:bodyPr>
            <a:normAutofit/>
          </a:bodyPr>
          <a:lstStyle/>
          <a:p>
            <a:r>
              <a:rPr lang="hi-IN" sz="8000" b="1"/>
              <a:t>  B.A HONS.</a:t>
            </a:r>
            <a:endParaRPr lang="en-US" sz="8000" b="1"/>
          </a:p>
        </p:txBody>
      </p:sp>
      <p:sp>
        <p:nvSpPr>
          <p:cNvPr id="3" name="Subtitle 2">
            <a:extLst>
              <a:ext uri="{FF2B5EF4-FFF2-40B4-BE49-F238E27FC236}">
                <a16:creationId xmlns:a16="http://schemas.microsoft.com/office/drawing/2014/main" id="{EB984A4B-78D6-7642-9A5E-79DDDD444809}"/>
              </a:ext>
            </a:extLst>
          </p:cNvPr>
          <p:cNvSpPr>
            <a:spLocks noGrp="1"/>
          </p:cNvSpPr>
          <p:nvPr>
            <p:ph type="subTitle" idx="1"/>
          </p:nvPr>
        </p:nvSpPr>
        <p:spPr/>
        <p:txBody>
          <a:bodyPr>
            <a:normAutofit lnSpcReduction="10000"/>
          </a:bodyPr>
          <a:lstStyle/>
          <a:p>
            <a:r>
              <a:rPr lang="hi-IN" b="1"/>
              <a:t>MONETARY POLICY</a:t>
            </a:r>
          </a:p>
          <a:p>
            <a:endParaRPr lang="hi-IN" b="1"/>
          </a:p>
          <a:p>
            <a:r>
              <a:rPr lang="hi-IN" b="1"/>
              <a:t>DR .D.K ROY</a:t>
            </a:r>
          </a:p>
          <a:p>
            <a:r>
              <a:rPr lang="hi-IN" b="1"/>
              <a:t>DEPT. OF ECONOMICS</a:t>
            </a:r>
          </a:p>
          <a:p>
            <a:endParaRPr lang="en-US" b="1"/>
          </a:p>
        </p:txBody>
      </p:sp>
    </p:spTree>
    <p:extLst>
      <p:ext uri="{BB962C8B-B14F-4D97-AF65-F5344CB8AC3E}">
        <p14:creationId xmlns:p14="http://schemas.microsoft.com/office/powerpoint/2010/main" val="3363455312"/>
      </p:ext>
    </p:extLst>
  </p:cSld>
  <p:clrMapOvr>
    <a:masterClrMapping/>
  </p:clrMapOvr>
  <p:transition>
    <p:cut thruBlk="1"/>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8EBF6-EBE6-DE4F-B5B8-DCBCB03D1BD0}"/>
              </a:ext>
            </a:extLst>
          </p:cNvPr>
          <p:cNvSpPr>
            <a:spLocks noGrp="1"/>
          </p:cNvSpPr>
          <p:nvPr>
            <p:ph type="title"/>
          </p:nvPr>
        </p:nvSpPr>
        <p:spPr/>
        <p:txBody>
          <a:bodyPr/>
          <a:lstStyle/>
          <a:p>
            <a:pPr algn="ctr"/>
            <a:r>
              <a:rPr lang="hi-IN" b="1"/>
              <a:t>MONETARY POLICY</a:t>
            </a:r>
            <a:endParaRPr lang="en-US" b="1"/>
          </a:p>
        </p:txBody>
      </p:sp>
      <p:pic>
        <p:nvPicPr>
          <p:cNvPr id="4" name="Picture 4">
            <a:extLst>
              <a:ext uri="{FF2B5EF4-FFF2-40B4-BE49-F238E27FC236}">
                <a16:creationId xmlns:a16="http://schemas.microsoft.com/office/drawing/2014/main" id="{B3DD258E-B1E2-CA4E-BCD3-DBDC77F749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25625"/>
            <a:ext cx="10515600" cy="4351338"/>
          </a:xfrm>
        </p:spPr>
      </p:pic>
    </p:spTree>
    <p:extLst>
      <p:ext uri="{BB962C8B-B14F-4D97-AF65-F5344CB8AC3E}">
        <p14:creationId xmlns:p14="http://schemas.microsoft.com/office/powerpoint/2010/main" val="427261800"/>
      </p:ext>
    </p:extLst>
  </p:cSld>
  <p:clrMapOvr>
    <a:masterClrMapping/>
  </p:clrMapOvr>
  <p:transition>
    <p:cut thruBlk="1"/>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C98BA-FFA5-E44D-AA18-DE2805E9BE9B}"/>
              </a:ext>
            </a:extLst>
          </p:cNvPr>
          <p:cNvSpPr>
            <a:spLocks noGrp="1"/>
          </p:cNvSpPr>
          <p:nvPr>
            <p:ph type="title"/>
          </p:nvPr>
        </p:nvSpPr>
        <p:spPr/>
        <p:txBody>
          <a:bodyPr>
            <a:normAutofit/>
          </a:bodyPr>
          <a:lstStyle/>
          <a:p>
            <a:pPr algn="ctr"/>
            <a:r>
              <a:rPr lang="hi-IN" sz="6000" b="1" u="sng"/>
              <a:t>DEFINITION </a:t>
            </a:r>
            <a:endParaRPr lang="en-US" sz="6000" b="1" u="sng"/>
          </a:p>
        </p:txBody>
      </p:sp>
      <p:sp>
        <p:nvSpPr>
          <p:cNvPr id="3" name="Content Placeholder 2">
            <a:extLst>
              <a:ext uri="{FF2B5EF4-FFF2-40B4-BE49-F238E27FC236}">
                <a16:creationId xmlns:a16="http://schemas.microsoft.com/office/drawing/2014/main" id="{8E17A33F-878D-7C44-BC3C-85FD569BE7FA}"/>
              </a:ext>
            </a:extLst>
          </p:cNvPr>
          <p:cNvSpPr>
            <a:spLocks noGrp="1"/>
          </p:cNvSpPr>
          <p:nvPr>
            <p:ph idx="1"/>
          </p:nvPr>
        </p:nvSpPr>
        <p:spPr/>
        <p:txBody>
          <a:bodyPr>
            <a:noAutofit/>
          </a:bodyPr>
          <a:lstStyle/>
          <a:p>
            <a:r>
              <a:rPr lang="en-US" sz="4000"/>
              <a:t>Monetary policy is the macroeconomic policy laid down by the central bank. It involves management of money supply and interest rate and is the demand side economic policy used by the government of a country to achieve macroeconomic objectives like inflation, consumption, growth and liquidity.</a:t>
            </a:r>
          </a:p>
        </p:txBody>
      </p:sp>
    </p:spTree>
    <p:extLst>
      <p:ext uri="{BB962C8B-B14F-4D97-AF65-F5344CB8AC3E}">
        <p14:creationId xmlns:p14="http://schemas.microsoft.com/office/powerpoint/2010/main" val="760752075"/>
      </p:ext>
    </p:extLst>
  </p:cSld>
  <p:clrMapOvr>
    <a:masterClrMapping/>
  </p:clrMapOvr>
  <p:transition>
    <p:cut thruBlk="1"/>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16231-844B-A048-AAEB-5457DA81C921}"/>
              </a:ext>
            </a:extLst>
          </p:cNvPr>
          <p:cNvSpPr>
            <a:spLocks noGrp="1"/>
          </p:cNvSpPr>
          <p:nvPr>
            <p:ph type="title"/>
          </p:nvPr>
        </p:nvSpPr>
        <p:spPr/>
        <p:txBody>
          <a:bodyPr/>
          <a:lstStyle/>
          <a:p>
            <a:pPr algn="ctr"/>
            <a:r>
              <a:rPr lang="hi-IN" b="1" u="sng"/>
              <a:t>OBJECTIVE OF MONETARY POLICY</a:t>
            </a:r>
            <a:endParaRPr lang="en-US" b="1" u="sng"/>
          </a:p>
        </p:txBody>
      </p:sp>
      <p:sp>
        <p:nvSpPr>
          <p:cNvPr id="7" name="Content Placeholder 6">
            <a:extLst>
              <a:ext uri="{FF2B5EF4-FFF2-40B4-BE49-F238E27FC236}">
                <a16:creationId xmlns:a16="http://schemas.microsoft.com/office/drawing/2014/main" id="{DCC8C045-289D-C04D-8EAA-C725F12FF8D4}"/>
              </a:ext>
            </a:extLst>
          </p:cNvPr>
          <p:cNvSpPr>
            <a:spLocks noGrp="1"/>
          </p:cNvSpPr>
          <p:nvPr>
            <p:ph idx="1"/>
          </p:nvPr>
        </p:nvSpPr>
        <p:spPr/>
        <p:txBody>
          <a:bodyPr>
            <a:normAutofit/>
          </a:bodyPr>
          <a:lstStyle/>
          <a:p>
            <a:r>
              <a:rPr lang="en-US" sz="4000"/>
              <a:t>The primary objectives of monetary policies are the management of inflation or unemployment, and maintenance of </a:t>
            </a:r>
            <a:r>
              <a:rPr lang="en-US" sz="4000">
                <a:hlinkClick r:id="rId2"/>
              </a:rPr>
              <a:t>currency exchange rates</a:t>
            </a:r>
            <a:r>
              <a:rPr lang="en-US" sz="4000"/>
              <a:t>.</a:t>
            </a:r>
          </a:p>
          <a:p>
            <a:endParaRPr lang="en-US" sz="4000"/>
          </a:p>
        </p:txBody>
      </p:sp>
    </p:spTree>
    <p:extLst>
      <p:ext uri="{BB962C8B-B14F-4D97-AF65-F5344CB8AC3E}">
        <p14:creationId xmlns:p14="http://schemas.microsoft.com/office/powerpoint/2010/main" val="2464394514"/>
      </p:ext>
    </p:extLst>
  </p:cSld>
  <p:clrMapOvr>
    <a:masterClrMapping/>
  </p:clrMapOvr>
  <p:transition>
    <p:cut thruBlk="1"/>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DD6596-CFB7-684D-A8A9-B290D16C9854}"/>
              </a:ext>
            </a:extLst>
          </p:cNvPr>
          <p:cNvSpPr>
            <a:spLocks noGrp="1"/>
          </p:cNvSpPr>
          <p:nvPr>
            <p:ph idx="1"/>
          </p:nvPr>
        </p:nvSpPr>
        <p:spPr>
          <a:xfrm>
            <a:off x="695325" y="303609"/>
            <a:ext cx="10515600" cy="5373291"/>
          </a:xfrm>
        </p:spPr>
        <p:txBody>
          <a:bodyPr>
            <a:noAutofit/>
          </a:bodyPr>
          <a:lstStyle/>
          <a:p>
            <a:pPr marL="0" indent="0">
              <a:buNone/>
            </a:pPr>
            <a:r>
              <a:rPr lang="hi-IN" b="1"/>
              <a:t> </a:t>
            </a:r>
          </a:p>
          <a:p>
            <a:pPr marL="0" indent="0">
              <a:buNone/>
            </a:pPr>
            <a:r>
              <a:rPr lang="en-US" b="1"/>
              <a:t>Inflation</a:t>
            </a:r>
          </a:p>
          <a:p>
            <a:r>
              <a:rPr lang="en-US" b="1"/>
              <a:t>Monetary policies can target inflation levels. A low level of inflation is considered to be healthy for the economy. If inflation is high, a contractionary policy can address this issue.</a:t>
            </a:r>
          </a:p>
          <a:p>
            <a:pPr marL="0" indent="0">
              <a:buNone/>
            </a:pPr>
            <a:endParaRPr lang="en-US" b="1"/>
          </a:p>
          <a:p>
            <a:pPr marL="0" indent="0">
              <a:buNone/>
            </a:pPr>
            <a:r>
              <a:rPr lang="hi-IN" b="1"/>
              <a:t> </a:t>
            </a:r>
          </a:p>
          <a:p>
            <a:pPr marL="0" indent="0">
              <a:buNone/>
            </a:pPr>
            <a:r>
              <a:rPr lang="en-US" b="1"/>
              <a:t>Unemployment</a:t>
            </a:r>
          </a:p>
          <a:p>
            <a:r>
              <a:rPr lang="en-US" b="1"/>
              <a:t>Monetary policies can influence the level of unemployment in the economy. For example, an expansionary monetary policy generally decreases unemployment because the higher money supply stimulates business activities that lead to the expansion of the job market.</a:t>
            </a:r>
            <a:endParaRPr lang="hi-IN" b="1"/>
          </a:p>
          <a:p>
            <a:pPr marL="0" indent="0">
              <a:buNone/>
            </a:pPr>
            <a:endParaRPr lang="hi-IN" b="1"/>
          </a:p>
          <a:p>
            <a:pPr marL="0" indent="0">
              <a:buNone/>
            </a:pPr>
            <a:r>
              <a:rPr lang="hi-IN" b="1"/>
              <a:t>  </a:t>
            </a:r>
          </a:p>
          <a:p>
            <a:endParaRPr lang="en-US" b="1"/>
          </a:p>
        </p:txBody>
      </p:sp>
    </p:spTree>
    <p:extLst>
      <p:ext uri="{BB962C8B-B14F-4D97-AF65-F5344CB8AC3E}">
        <p14:creationId xmlns:p14="http://schemas.microsoft.com/office/powerpoint/2010/main" val="1588216803"/>
      </p:ext>
    </p:extLst>
  </p:cSld>
  <p:clrMapOvr>
    <a:masterClrMapping/>
  </p:clrMapOvr>
  <p:transition>
    <p:cut thruBlk="1"/>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682425-7DC7-894B-BEDA-A37A052D12C9}"/>
              </a:ext>
            </a:extLst>
          </p:cNvPr>
          <p:cNvSpPr>
            <a:spLocks noGrp="1"/>
          </p:cNvSpPr>
          <p:nvPr>
            <p:ph idx="1"/>
          </p:nvPr>
        </p:nvSpPr>
        <p:spPr>
          <a:xfrm>
            <a:off x="838200" y="928688"/>
            <a:ext cx="10515600" cy="5248275"/>
          </a:xfrm>
        </p:spPr>
        <p:txBody>
          <a:bodyPr>
            <a:normAutofit/>
          </a:bodyPr>
          <a:lstStyle/>
          <a:p>
            <a:pPr marL="0" indent="0">
              <a:buNone/>
            </a:pPr>
            <a:endParaRPr lang="hi-IN" sz="3200" b="1"/>
          </a:p>
          <a:p>
            <a:pPr marL="0" indent="0">
              <a:buNone/>
            </a:pPr>
            <a:r>
              <a:rPr lang="hi-IN" sz="3200" b="1"/>
              <a:t>             </a:t>
            </a:r>
            <a:r>
              <a:rPr lang="en-US" sz="3200" b="1"/>
              <a:t>Currency exchange rates</a:t>
            </a:r>
          </a:p>
          <a:p>
            <a:r>
              <a:rPr lang="en-US" sz="3200" b="1"/>
              <a:t>Using its fiscal authority, a central bank can regulate the exchange rates between domestic and foreign currencies. For example, the central bank may increase the money supply by issuing more currency. In such a case, the domestic currency becomes cheaper relative to its foreign counterparts.</a:t>
            </a:r>
          </a:p>
          <a:p>
            <a:endParaRPr lang="en-US" sz="3200"/>
          </a:p>
        </p:txBody>
      </p:sp>
    </p:spTree>
    <p:extLst>
      <p:ext uri="{BB962C8B-B14F-4D97-AF65-F5344CB8AC3E}">
        <p14:creationId xmlns:p14="http://schemas.microsoft.com/office/powerpoint/2010/main" val="964450911"/>
      </p:ext>
    </p:extLst>
  </p:cSld>
  <p:clrMapOvr>
    <a:masterClrMapping/>
  </p:clrMapOvr>
  <p:transition>
    <p:cut thruBlk="1"/>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8BF29-8ED1-8C4B-A5F3-ACD2A1A815A6}"/>
              </a:ext>
            </a:extLst>
          </p:cNvPr>
          <p:cNvSpPr>
            <a:spLocks noGrp="1"/>
          </p:cNvSpPr>
          <p:nvPr>
            <p:ph type="title"/>
          </p:nvPr>
        </p:nvSpPr>
        <p:spPr/>
        <p:txBody>
          <a:bodyPr>
            <a:noAutofit/>
          </a:bodyPr>
          <a:lstStyle/>
          <a:p>
            <a:pPr algn="ctr"/>
            <a:r>
              <a:rPr lang="en-US" sz="4800" b="1" u="sng"/>
              <a:t>Tools of Monetary Policy</a:t>
            </a:r>
            <a:br>
              <a:rPr lang="en-US" sz="4800" b="1" u="sng"/>
            </a:br>
            <a:endParaRPr lang="en-US" sz="4800" b="1" u="sng"/>
          </a:p>
        </p:txBody>
      </p:sp>
      <p:sp>
        <p:nvSpPr>
          <p:cNvPr id="3" name="Content Placeholder 2">
            <a:extLst>
              <a:ext uri="{FF2B5EF4-FFF2-40B4-BE49-F238E27FC236}">
                <a16:creationId xmlns:a16="http://schemas.microsoft.com/office/drawing/2014/main" id="{A0FED13E-C45A-4840-A1A1-3473E8167E3E}"/>
              </a:ext>
            </a:extLst>
          </p:cNvPr>
          <p:cNvSpPr>
            <a:spLocks noGrp="1"/>
          </p:cNvSpPr>
          <p:nvPr>
            <p:ph idx="1"/>
          </p:nvPr>
        </p:nvSpPr>
        <p:spPr/>
        <p:txBody>
          <a:bodyPr>
            <a:normAutofit/>
          </a:bodyPr>
          <a:lstStyle/>
          <a:p>
            <a:r>
              <a:rPr lang="en-US" sz="3200" b="1"/>
              <a:t>Interest rate adjustment</a:t>
            </a:r>
          </a:p>
          <a:p>
            <a:r>
              <a:rPr lang="en-US" sz="3200" b="1"/>
              <a:t>A central bank can influence interest rates by changing the discount rate. The discount rate (base rate) is an interest rate charged by a central bank to banks for short-term loans. For example, if a central bank increases the discount rate, the cost of borrowing for the banks increases. Subsequently, the banks will increase the interest rate they charge their customers. Thus, the cost of borrowing in the economy will increase, and the money supply will decrease.</a:t>
            </a:r>
          </a:p>
          <a:p>
            <a:endParaRPr lang="en-US" sz="3200" b="1"/>
          </a:p>
        </p:txBody>
      </p:sp>
    </p:spTree>
    <p:extLst>
      <p:ext uri="{BB962C8B-B14F-4D97-AF65-F5344CB8AC3E}">
        <p14:creationId xmlns:p14="http://schemas.microsoft.com/office/powerpoint/2010/main" val="2079692122"/>
      </p:ext>
    </p:extLst>
  </p:cSld>
  <p:clrMapOvr>
    <a:masterClrMapping/>
  </p:clrMapOvr>
  <p:transition>
    <p:cut thruBlk="1"/>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C4DCCD-FB08-B244-9B2F-F09377BABB24}"/>
              </a:ext>
            </a:extLst>
          </p:cNvPr>
          <p:cNvSpPr>
            <a:spLocks noGrp="1"/>
          </p:cNvSpPr>
          <p:nvPr>
            <p:ph idx="1"/>
          </p:nvPr>
        </p:nvSpPr>
        <p:spPr>
          <a:xfrm>
            <a:off x="677465" y="178594"/>
            <a:ext cx="10515600" cy="5176838"/>
          </a:xfrm>
        </p:spPr>
        <p:txBody>
          <a:bodyPr>
            <a:normAutofit/>
          </a:bodyPr>
          <a:lstStyle/>
          <a:p>
            <a:endParaRPr lang="hi-IN" sz="3200" b="1"/>
          </a:p>
          <a:p>
            <a:endParaRPr lang="hi-IN" sz="3200" b="1"/>
          </a:p>
          <a:p>
            <a:pPr marL="0" indent="0">
              <a:buNone/>
            </a:pPr>
            <a:r>
              <a:rPr lang="hi-IN" sz="3200" b="1"/>
              <a:t>            </a:t>
            </a:r>
            <a:r>
              <a:rPr lang="hi-IN" sz="3200" b="1" u="sng"/>
              <a:t> </a:t>
            </a:r>
            <a:r>
              <a:rPr lang="en-US" sz="3200" b="1" u="sng"/>
              <a:t>Change reserve requirements</a:t>
            </a:r>
          </a:p>
          <a:p>
            <a:r>
              <a:rPr lang="en-US" sz="3200" b="1"/>
              <a:t>Central banks usually set up the minimum amount of reserves that must be held by a commercial bank. By changing the required amount, the central bank can influence the money supply in the economy. If monetary authorities increase the required reserve amount, commercial banks find less money available to lend to their clients and thus, money supply decreases.</a:t>
            </a:r>
          </a:p>
          <a:p>
            <a:endParaRPr lang="en-US" sz="3200" b="1"/>
          </a:p>
        </p:txBody>
      </p:sp>
    </p:spTree>
    <p:extLst>
      <p:ext uri="{BB962C8B-B14F-4D97-AF65-F5344CB8AC3E}">
        <p14:creationId xmlns:p14="http://schemas.microsoft.com/office/powerpoint/2010/main" val="1673067775"/>
      </p:ext>
    </p:extLst>
  </p:cSld>
  <p:clrMapOvr>
    <a:masterClrMapping/>
  </p:clrMapOvr>
  <p:transition>
    <p:cut thruBlk="1"/>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9BEDB0-A6E3-6F44-BDB6-7F5B4DC1CFFB}"/>
              </a:ext>
            </a:extLst>
          </p:cNvPr>
          <p:cNvSpPr>
            <a:spLocks noGrp="1"/>
          </p:cNvSpPr>
          <p:nvPr>
            <p:ph idx="1"/>
          </p:nvPr>
        </p:nvSpPr>
        <p:spPr>
          <a:xfrm>
            <a:off x="838200" y="679846"/>
            <a:ext cx="10515600" cy="5498307"/>
          </a:xfrm>
        </p:spPr>
        <p:txBody>
          <a:bodyPr>
            <a:normAutofit/>
          </a:bodyPr>
          <a:lstStyle/>
          <a:p>
            <a:pPr marL="0" indent="0">
              <a:buNone/>
            </a:pPr>
            <a:endParaRPr lang="hi-IN" sz="3600" b="1"/>
          </a:p>
          <a:p>
            <a:pPr marL="0" indent="0">
              <a:buNone/>
            </a:pPr>
            <a:r>
              <a:rPr lang="hi-IN" sz="3600" b="1"/>
              <a:t>         </a:t>
            </a:r>
            <a:r>
              <a:rPr lang="hi-IN" sz="3600" b="1" u="sng"/>
              <a:t>  O</a:t>
            </a:r>
            <a:r>
              <a:rPr lang="en-US" sz="3600" b="1" u="sng"/>
              <a:t>pen market operations</a:t>
            </a:r>
          </a:p>
          <a:p>
            <a:r>
              <a:rPr lang="en-US" sz="3600" b="1"/>
              <a:t>The central bank can either purchase or sell securities issued by the government to affect the money supply. For example, central banks can purchase </a:t>
            </a:r>
            <a:r>
              <a:rPr lang="en-US" sz="3600" b="1">
                <a:hlinkClick r:id="rId2"/>
              </a:rPr>
              <a:t>government bonds</a:t>
            </a:r>
            <a:r>
              <a:rPr lang="en-US" sz="3600" b="1"/>
              <a:t>. As a result, banks will obtain more money to increase the lending and money supply in the economy.</a:t>
            </a:r>
          </a:p>
          <a:p>
            <a:endParaRPr lang="en-US" sz="3600" b="1"/>
          </a:p>
        </p:txBody>
      </p:sp>
    </p:spTree>
    <p:extLst>
      <p:ext uri="{BB962C8B-B14F-4D97-AF65-F5344CB8AC3E}">
        <p14:creationId xmlns:p14="http://schemas.microsoft.com/office/powerpoint/2010/main" val="988484503"/>
      </p:ext>
    </p:extLst>
  </p:cSld>
  <p:clrMapOvr>
    <a:masterClrMapping/>
  </p:clrMapOvr>
  <p:transition>
    <p:cut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B.A HONS.</vt:lpstr>
      <vt:lpstr>MONETARY POLICY</vt:lpstr>
      <vt:lpstr>DEFINITION </vt:lpstr>
      <vt:lpstr>OBJECTIVE OF MONETARY POLICY</vt:lpstr>
      <vt:lpstr>PowerPoint Presentation</vt:lpstr>
      <vt:lpstr>PowerPoint Presentation</vt:lpstr>
      <vt:lpstr>Tools of Monetary Policy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 HONS.</dc:title>
  <dc:creator>roy.deepak1990@gmail.com</dc:creator>
  <cp:lastModifiedBy>roy.deepak1990@gmail.com</cp:lastModifiedBy>
  <cp:revision>2</cp:revision>
  <dcterms:created xsi:type="dcterms:W3CDTF">2020-08-09T16:47:02Z</dcterms:created>
  <dcterms:modified xsi:type="dcterms:W3CDTF">2020-08-10T03:26:47Z</dcterms:modified>
</cp:coreProperties>
</file>