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60" r:id="rId6"/>
    <p:sldId id="262" r:id="rId7"/>
    <p:sldId id="263" r:id="rId8"/>
    <p:sldId id="264"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8/17/2020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8/17/2020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jpe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8/17/2020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DE51-149D-1943-9B16-A447A2F78BC2}"/>
              </a:ext>
            </a:extLst>
          </p:cNvPr>
          <p:cNvSpPr>
            <a:spLocks noGrp="1"/>
          </p:cNvSpPr>
          <p:nvPr>
            <p:ph type="ctrTitle"/>
          </p:nvPr>
        </p:nvSpPr>
        <p:spPr/>
        <p:txBody>
          <a:bodyPr anchor="ctr"/>
          <a:lstStyle/>
          <a:p>
            <a:pPr algn="ctr"/>
            <a:r>
              <a:rPr lang="en-IN" b="1">
                <a:solidFill>
                  <a:schemeClr val="accent5"/>
                </a:solidFill>
              </a:rPr>
              <a:t>MSE ACADEMY</a:t>
            </a:r>
            <a:endParaRPr lang="en-US" b="1">
              <a:solidFill>
                <a:schemeClr val="accent5"/>
              </a:solidFill>
            </a:endParaRPr>
          </a:p>
        </p:txBody>
      </p:sp>
      <p:sp>
        <p:nvSpPr>
          <p:cNvPr id="3" name="Subtitle 2">
            <a:extLst>
              <a:ext uri="{FF2B5EF4-FFF2-40B4-BE49-F238E27FC236}">
                <a16:creationId xmlns:a16="http://schemas.microsoft.com/office/drawing/2014/main" id="{CDE9F9DD-152F-7041-A492-E636EAC100EA}"/>
              </a:ext>
            </a:extLst>
          </p:cNvPr>
          <p:cNvSpPr>
            <a:spLocks noGrp="1"/>
          </p:cNvSpPr>
          <p:nvPr>
            <p:ph type="subTitle" idx="1"/>
          </p:nvPr>
        </p:nvSpPr>
        <p:spPr>
          <a:xfrm>
            <a:off x="1154955" y="4777379"/>
            <a:ext cx="8825658" cy="1544839"/>
          </a:xfrm>
        </p:spPr>
        <p:txBody>
          <a:bodyPr>
            <a:noAutofit/>
          </a:bodyPr>
          <a:lstStyle/>
          <a:p>
            <a:pPr algn="r"/>
            <a:r>
              <a:rPr lang="en-IN" sz="2000" b="1"/>
              <a:t>Dr.deepak Kumar Roy
Asst.professor</a:t>
            </a:r>
          </a:p>
          <a:p>
            <a:pPr algn="r"/>
            <a:r>
              <a:rPr lang="en-IN" sz="2000" b="1"/>
              <a:t>Lnmu darbhanga</a:t>
            </a:r>
            <a:endParaRPr lang="en-US" sz="2000" b="1"/>
          </a:p>
        </p:txBody>
      </p:sp>
    </p:spTree>
    <p:extLst>
      <p:ext uri="{BB962C8B-B14F-4D97-AF65-F5344CB8AC3E}">
        <p14:creationId xmlns:p14="http://schemas.microsoft.com/office/powerpoint/2010/main" val="2299588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B4EBB-7748-3E40-A7FC-A41205AC878D}"/>
              </a:ext>
            </a:extLst>
          </p:cNvPr>
          <p:cNvSpPr>
            <a:spLocks noGrp="1"/>
          </p:cNvSpPr>
          <p:nvPr>
            <p:ph type="title"/>
          </p:nvPr>
        </p:nvSpPr>
        <p:spPr/>
        <p:txBody>
          <a:bodyPr anchor="ctr"/>
          <a:lstStyle/>
          <a:p>
            <a:pPr algn="ctr"/>
            <a:r>
              <a:rPr lang="en-IN" sz="4000" b="1"/>
              <a:t>Micro economics</a:t>
            </a:r>
            <a:endParaRPr lang="en-US" sz="4000" b="1"/>
          </a:p>
        </p:txBody>
      </p:sp>
      <p:sp>
        <p:nvSpPr>
          <p:cNvPr id="3" name="Content Placeholder 2">
            <a:extLst>
              <a:ext uri="{FF2B5EF4-FFF2-40B4-BE49-F238E27FC236}">
                <a16:creationId xmlns:a16="http://schemas.microsoft.com/office/drawing/2014/main" id="{EEA5E8C5-3F82-264C-A254-0EC4E3471311}"/>
              </a:ext>
            </a:extLst>
          </p:cNvPr>
          <p:cNvSpPr>
            <a:spLocks noGrp="1"/>
          </p:cNvSpPr>
          <p:nvPr>
            <p:ph idx="1"/>
          </p:nvPr>
        </p:nvSpPr>
        <p:spPr/>
        <p:txBody>
          <a:bodyPr>
            <a:noAutofit/>
          </a:bodyPr>
          <a:lstStyle/>
          <a:p>
            <a:r>
              <a:rPr lang="en-IN" sz="4000" b="1">
                <a:solidFill>
                  <a:srgbClr val="FF0000"/>
                </a:solidFill>
              </a:rPr>
              <a:t>Content :- </a:t>
            </a:r>
          </a:p>
          <a:p>
            <a:r>
              <a:rPr lang="en-IN" sz="4000" b="1">
                <a:solidFill>
                  <a:srgbClr val="FF0000"/>
                </a:solidFill>
              </a:rPr>
              <a:t> Important ,scope and limitation of MICRO ECONOMICS</a:t>
            </a:r>
            <a:endParaRPr lang="en-US" sz="4000" b="1">
              <a:solidFill>
                <a:srgbClr val="FF0000"/>
              </a:solidFill>
            </a:endParaRPr>
          </a:p>
        </p:txBody>
      </p:sp>
    </p:spTree>
    <p:extLst>
      <p:ext uri="{BB962C8B-B14F-4D97-AF65-F5344CB8AC3E}">
        <p14:creationId xmlns:p14="http://schemas.microsoft.com/office/powerpoint/2010/main" val="310601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535A44-C554-5D44-9F40-3561049A7EA7}"/>
              </a:ext>
            </a:extLst>
          </p:cNvPr>
          <p:cNvSpPr>
            <a:spLocks noGrp="1"/>
          </p:cNvSpPr>
          <p:nvPr>
            <p:ph idx="1"/>
          </p:nvPr>
        </p:nvSpPr>
        <p:spPr>
          <a:xfrm>
            <a:off x="1000126" y="2464595"/>
            <a:ext cx="10447734" cy="4089796"/>
          </a:xfrm>
        </p:spPr>
        <p:txBody>
          <a:bodyPr>
            <a:noAutofit/>
          </a:bodyPr>
          <a:lstStyle/>
          <a:p>
            <a:r>
              <a:rPr lang="en-US" sz="2000" b="1">
                <a:solidFill>
                  <a:schemeClr val="bg2">
                    <a:lumMod val="10000"/>
                  </a:schemeClr>
                </a:solidFill>
              </a:rPr>
              <a:t>1] Individual behavior analysis</a:t>
            </a:r>
            <a:br>
              <a:rPr lang="en-US" sz="2000" b="1">
                <a:solidFill>
                  <a:schemeClr val="bg2">
                    <a:lumMod val="10000"/>
                  </a:schemeClr>
                </a:solidFill>
              </a:rPr>
            </a:br>
            <a:r>
              <a:rPr lang="en-US" sz="2000" b="1">
                <a:solidFill>
                  <a:schemeClr val="bg2">
                    <a:lumMod val="10000"/>
                  </a:schemeClr>
                </a:solidFill>
              </a:rPr>
              <a:t>Micro economics studies behavior of individual consumer or producer in a particular situation.</a:t>
            </a:r>
          </a:p>
          <a:p>
            <a:r>
              <a:rPr lang="en-US" sz="2000" b="1">
                <a:solidFill>
                  <a:schemeClr val="bg2">
                    <a:lumMod val="10000"/>
                  </a:schemeClr>
                </a:solidFill>
              </a:rPr>
              <a:t>2] Resource allocation</a:t>
            </a:r>
            <a:br>
              <a:rPr lang="en-US" sz="2000" b="1">
                <a:solidFill>
                  <a:schemeClr val="bg2">
                    <a:lumMod val="10000"/>
                  </a:schemeClr>
                </a:solidFill>
              </a:rPr>
            </a:br>
            <a:r>
              <a:rPr lang="en-US" sz="2000" b="1">
                <a:solidFill>
                  <a:schemeClr val="bg2">
                    <a:lumMod val="10000"/>
                  </a:schemeClr>
                </a:solidFill>
              </a:rPr>
              <a:t>Resources are already scarce ie less in quantity. Micro economics explains  efficient allocation and utilisation of resources to produce various types of goods and services.</a:t>
            </a:r>
            <a:br>
              <a:rPr lang="en-US" sz="2000" b="1">
                <a:solidFill>
                  <a:schemeClr val="bg2">
                    <a:lumMod val="10000"/>
                  </a:schemeClr>
                </a:solidFill>
              </a:rPr>
            </a:br>
            <a:r>
              <a:rPr lang="en-US" sz="2000" b="1">
                <a:solidFill>
                  <a:schemeClr val="bg2">
                    <a:lumMod val="10000"/>
                  </a:schemeClr>
                </a:solidFill>
              </a:rPr>
              <a:t>It explains economising of scarce resources to achieve maximum welfare.</a:t>
            </a:r>
          </a:p>
          <a:p>
            <a:r>
              <a:rPr lang="en-US" sz="2000" b="1">
                <a:solidFill>
                  <a:schemeClr val="bg2">
                    <a:lumMod val="10000"/>
                  </a:schemeClr>
                </a:solidFill>
              </a:rPr>
              <a:t>3] Business planning</a:t>
            </a:r>
            <a:br>
              <a:rPr lang="en-US" sz="2000" b="1">
                <a:solidFill>
                  <a:schemeClr val="bg2">
                    <a:lumMod val="10000"/>
                  </a:schemeClr>
                </a:solidFill>
              </a:rPr>
            </a:br>
            <a:r>
              <a:rPr lang="en-US" sz="2000" b="1">
                <a:solidFill>
                  <a:schemeClr val="bg2">
                    <a:lumMod val="10000"/>
                  </a:schemeClr>
                </a:solidFill>
              </a:rPr>
              <a:t>Micro economics helps business planning ie helps the business community to plan their costs, production etc in anticipation of demand in order to maximize profits.</a:t>
            </a:r>
          </a:p>
          <a:p>
            <a:endParaRPr lang="en-US" sz="2000" b="1">
              <a:solidFill>
                <a:schemeClr val="bg2">
                  <a:lumMod val="10000"/>
                </a:schemeClr>
              </a:solidFill>
            </a:endParaRPr>
          </a:p>
          <a:p>
            <a:endParaRPr lang="en-US" sz="2000" b="1">
              <a:solidFill>
                <a:schemeClr val="bg2">
                  <a:lumMod val="10000"/>
                </a:schemeClr>
              </a:solidFill>
            </a:endParaRPr>
          </a:p>
        </p:txBody>
      </p:sp>
      <p:sp>
        <p:nvSpPr>
          <p:cNvPr id="5" name="Title 4">
            <a:extLst>
              <a:ext uri="{FF2B5EF4-FFF2-40B4-BE49-F238E27FC236}">
                <a16:creationId xmlns:a16="http://schemas.microsoft.com/office/drawing/2014/main" id="{66115D70-8782-4E4F-B4A9-CE79B46C9F2C}"/>
              </a:ext>
            </a:extLst>
          </p:cNvPr>
          <p:cNvSpPr>
            <a:spLocks noGrp="1"/>
          </p:cNvSpPr>
          <p:nvPr>
            <p:ph type="title"/>
          </p:nvPr>
        </p:nvSpPr>
        <p:spPr/>
        <p:txBody>
          <a:bodyPr/>
          <a:lstStyle/>
          <a:p>
            <a:r>
              <a:rPr lang="en-IN"/>
              <a:t>IMPORTANCe of MICROECONOMICS</a:t>
            </a:r>
            <a:endParaRPr lang="en-US"/>
          </a:p>
        </p:txBody>
      </p:sp>
    </p:spTree>
    <p:extLst>
      <p:ext uri="{BB962C8B-B14F-4D97-AF65-F5344CB8AC3E}">
        <p14:creationId xmlns:p14="http://schemas.microsoft.com/office/powerpoint/2010/main" val="2006321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23FE2-7758-454D-80DE-7862FBDF41E9}"/>
              </a:ext>
            </a:extLst>
          </p:cNvPr>
          <p:cNvSpPr>
            <a:spLocks noGrp="1"/>
          </p:cNvSpPr>
          <p:nvPr>
            <p:ph type="title"/>
          </p:nvPr>
        </p:nvSpPr>
        <p:spPr/>
        <p:txBody>
          <a:bodyPr/>
          <a:lstStyle/>
          <a:p>
            <a:r>
              <a:rPr lang="en-IN"/>
              <a:t>IMPORTANCe of MICROECONOMICS</a:t>
            </a:r>
            <a:endParaRPr lang="en-US"/>
          </a:p>
        </p:txBody>
      </p:sp>
      <p:sp>
        <p:nvSpPr>
          <p:cNvPr id="3" name="Content Placeholder 2">
            <a:extLst>
              <a:ext uri="{FF2B5EF4-FFF2-40B4-BE49-F238E27FC236}">
                <a16:creationId xmlns:a16="http://schemas.microsoft.com/office/drawing/2014/main" id="{CDB844AD-8375-5B4F-84B7-52EF0A8E149B}"/>
              </a:ext>
            </a:extLst>
          </p:cNvPr>
          <p:cNvSpPr>
            <a:spLocks noGrp="1"/>
          </p:cNvSpPr>
          <p:nvPr>
            <p:ph idx="1"/>
          </p:nvPr>
        </p:nvSpPr>
        <p:spPr/>
        <p:txBody>
          <a:bodyPr>
            <a:noAutofit/>
          </a:bodyPr>
          <a:lstStyle/>
          <a:p>
            <a:r>
              <a:rPr lang="en-US" sz="2000" b="1">
                <a:solidFill>
                  <a:schemeClr val="tx1"/>
                </a:solidFill>
              </a:rPr>
              <a:t>4] Price determination</a:t>
            </a:r>
            <a:br>
              <a:rPr lang="en-US" sz="2000" b="1">
                <a:solidFill>
                  <a:schemeClr val="tx1"/>
                </a:solidFill>
              </a:rPr>
            </a:br>
            <a:r>
              <a:rPr lang="en-US" sz="2000" b="1">
                <a:solidFill>
                  <a:schemeClr val="tx1"/>
                </a:solidFill>
              </a:rPr>
              <a:t>Micro economics is useful in explaining how market mechanism determines price in a free market economy. Price mechanisation or the market forces of demand and supply determines prices of goods and services without any government intervention.</a:t>
            </a:r>
            <a:endParaRPr lang="en-IN" sz="2000" b="1">
              <a:solidFill>
                <a:schemeClr val="tx1"/>
              </a:solidFill>
            </a:endParaRPr>
          </a:p>
          <a:p>
            <a:endParaRPr lang="en-US" sz="2000" b="1">
              <a:solidFill>
                <a:schemeClr val="tx1"/>
              </a:solidFill>
            </a:endParaRPr>
          </a:p>
          <a:p>
            <a:r>
              <a:rPr lang="en-US" sz="2000" b="1">
                <a:solidFill>
                  <a:schemeClr val="tx1"/>
                </a:solidFill>
              </a:rPr>
              <a:t>5] Economic policy</a:t>
            </a:r>
            <a:br>
              <a:rPr lang="en-US" sz="2000" b="1">
                <a:solidFill>
                  <a:schemeClr val="tx1"/>
                </a:solidFill>
              </a:rPr>
            </a:br>
            <a:r>
              <a:rPr lang="en-US" sz="2000" b="1">
                <a:solidFill>
                  <a:schemeClr val="tx1"/>
                </a:solidFill>
              </a:rPr>
              <a:t>Micro economics helps in formulating various economic policies [price policy, tax policy etc] and economic plans for economic welfare of the people and to promote all round economic development.</a:t>
            </a:r>
          </a:p>
        </p:txBody>
      </p:sp>
    </p:spTree>
    <p:extLst>
      <p:ext uri="{BB962C8B-B14F-4D97-AF65-F5344CB8AC3E}">
        <p14:creationId xmlns:p14="http://schemas.microsoft.com/office/powerpoint/2010/main" val="149312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8BB4B-A33C-EF49-8162-DC1034EF83A5}"/>
              </a:ext>
            </a:extLst>
          </p:cNvPr>
          <p:cNvSpPr>
            <a:spLocks noGrp="1"/>
          </p:cNvSpPr>
          <p:nvPr>
            <p:ph type="title"/>
          </p:nvPr>
        </p:nvSpPr>
        <p:spPr/>
        <p:txBody>
          <a:bodyPr/>
          <a:lstStyle/>
          <a:p>
            <a:r>
              <a:rPr lang="en-IN"/>
              <a:t>IMPORTANCe of MICROECONOMICS</a:t>
            </a:r>
            <a:endParaRPr lang="en-US"/>
          </a:p>
        </p:txBody>
      </p:sp>
      <p:sp>
        <p:nvSpPr>
          <p:cNvPr id="3" name="Content Placeholder 2">
            <a:extLst>
              <a:ext uri="{FF2B5EF4-FFF2-40B4-BE49-F238E27FC236}">
                <a16:creationId xmlns:a16="http://schemas.microsoft.com/office/drawing/2014/main" id="{E4AFDB0E-1C2F-8645-8A6C-47C723300A33}"/>
              </a:ext>
            </a:extLst>
          </p:cNvPr>
          <p:cNvSpPr>
            <a:spLocks noGrp="1"/>
          </p:cNvSpPr>
          <p:nvPr>
            <p:ph idx="1"/>
          </p:nvPr>
        </p:nvSpPr>
        <p:spPr>
          <a:xfrm>
            <a:off x="922782" y="2290962"/>
            <a:ext cx="10132171" cy="4156272"/>
          </a:xfrm>
        </p:spPr>
        <p:txBody>
          <a:bodyPr>
            <a:noAutofit/>
          </a:bodyPr>
          <a:lstStyle/>
          <a:p>
            <a:pPr marL="0" indent="0">
              <a:buNone/>
            </a:pPr>
            <a:endParaRPr lang="en-US" sz="2000" b="1"/>
          </a:p>
          <a:p>
            <a:r>
              <a:rPr lang="en-IN" sz="2000" b="1"/>
              <a:t>6</a:t>
            </a:r>
            <a:r>
              <a:rPr lang="en-US" sz="2000" b="1"/>
              <a:t>] Public finance</a:t>
            </a:r>
            <a:br>
              <a:rPr lang="en-US" sz="2000" b="1"/>
            </a:br>
            <a:r>
              <a:rPr lang="en-US" sz="2000" b="1"/>
              <a:t>It helps the government in fixing the tax rate and the type of tax as well as the amount of tax to be levied on the buyer and the </a:t>
            </a:r>
            <a:r>
              <a:rPr lang="en-IN" sz="2000" b="1"/>
              <a:t>sell</a:t>
            </a:r>
            <a:r>
              <a:rPr lang="en-US" sz="2000" b="1"/>
              <a:t>e</a:t>
            </a:r>
            <a:r>
              <a:rPr lang="en-IN" sz="2000" b="1"/>
              <a:t>r.</a:t>
            </a:r>
          </a:p>
          <a:p>
            <a:endParaRPr lang="en-IN" sz="2000" b="1"/>
          </a:p>
          <a:p>
            <a:r>
              <a:rPr lang="en-IN" sz="2000" b="1"/>
              <a:t>7]</a:t>
            </a:r>
            <a:r>
              <a:rPr lang="en-US" sz="2000" b="1"/>
              <a:t> Social welfare</a:t>
            </a:r>
            <a:br>
              <a:rPr lang="en-US" sz="2000" b="1"/>
            </a:br>
            <a:r>
              <a:rPr lang="en-US" sz="2000" b="1"/>
              <a:t>It not only analyses economic conditions but also studies social needs under different market conditions like monopoly, oligopoly etc. It explains how maximum social welfare can be achieved under perfect competition. It also studies how taxes affect social welfare.</a:t>
            </a:r>
          </a:p>
          <a:p>
            <a:endParaRPr lang="en-US" sz="2000" b="1"/>
          </a:p>
          <a:p>
            <a:endParaRPr lang="en-US" sz="2000" b="1"/>
          </a:p>
        </p:txBody>
      </p:sp>
    </p:spTree>
    <p:extLst>
      <p:ext uri="{BB962C8B-B14F-4D97-AF65-F5344CB8AC3E}">
        <p14:creationId xmlns:p14="http://schemas.microsoft.com/office/powerpoint/2010/main" val="1022937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BABBC-34E9-B54D-BA5D-B48B58495419}"/>
              </a:ext>
            </a:extLst>
          </p:cNvPr>
          <p:cNvSpPr>
            <a:spLocks noGrp="1"/>
          </p:cNvSpPr>
          <p:nvPr>
            <p:ph type="title"/>
          </p:nvPr>
        </p:nvSpPr>
        <p:spPr/>
        <p:txBody>
          <a:bodyPr/>
          <a:lstStyle/>
          <a:p>
            <a:pPr algn="ctr"/>
            <a:r>
              <a:rPr lang="en-IN" b="1"/>
              <a:t>Scope of MICROECONOMICS</a:t>
            </a:r>
            <a:endParaRPr lang="en-US" b="1"/>
          </a:p>
        </p:txBody>
      </p:sp>
      <p:sp>
        <p:nvSpPr>
          <p:cNvPr id="3" name="Content Placeholder 2">
            <a:extLst>
              <a:ext uri="{FF2B5EF4-FFF2-40B4-BE49-F238E27FC236}">
                <a16:creationId xmlns:a16="http://schemas.microsoft.com/office/drawing/2014/main" id="{181BFB35-F2EA-314F-90A4-986DC5E278BD}"/>
              </a:ext>
            </a:extLst>
          </p:cNvPr>
          <p:cNvSpPr>
            <a:spLocks noGrp="1"/>
          </p:cNvSpPr>
          <p:nvPr>
            <p:ph idx="1"/>
          </p:nvPr>
        </p:nvSpPr>
        <p:spPr>
          <a:xfrm>
            <a:off x="1154954" y="2603500"/>
            <a:ext cx="9864280" cy="3754438"/>
          </a:xfrm>
        </p:spPr>
        <p:txBody>
          <a:bodyPr>
            <a:normAutofit/>
          </a:bodyPr>
          <a:lstStyle/>
          <a:p>
            <a:r>
              <a:rPr lang="en-US" sz="2400" b="1" u="sng"/>
              <a:t>Commodity pricing</a:t>
            </a:r>
            <a:r>
              <a:rPr lang="en-IN" sz="2000" b="1"/>
              <a:t>:-</a:t>
            </a:r>
            <a:r>
              <a:rPr lang="en-US" sz="2000" b="1"/>
              <a:t>The price of an individual commodity is determined by the market forces of demand and supply. Microeconomics is concerned with demand analysis i.e. individual consumer behavior, and supply analysis i.e. individual producer behavior.</a:t>
            </a:r>
          </a:p>
          <a:p>
            <a:r>
              <a:rPr lang="en-US" sz="2400" b="1" u="sng"/>
              <a:t>Factor pricing theory</a:t>
            </a:r>
            <a:r>
              <a:rPr lang="en-IN" sz="2400" b="1" u="sng"/>
              <a:t>:</a:t>
            </a:r>
            <a:r>
              <a:rPr lang="en-IN" sz="2000" b="1"/>
              <a:t>-</a:t>
            </a:r>
            <a:r>
              <a:rPr lang="en-US" sz="2000" b="1"/>
              <a:t>Microeconomics helps in determining the factor prices for land, labor, capital, and entrepreneurship in the form of rent, wage, interest, and profit respectively. Land, labor, capital, and entrepreneurship are the factors that contribute to the production process.</a:t>
            </a:r>
          </a:p>
          <a:p>
            <a:endParaRPr lang="en-US" sz="2000" b="1"/>
          </a:p>
        </p:txBody>
      </p:sp>
    </p:spTree>
    <p:extLst>
      <p:ext uri="{BB962C8B-B14F-4D97-AF65-F5344CB8AC3E}">
        <p14:creationId xmlns:p14="http://schemas.microsoft.com/office/powerpoint/2010/main" val="631042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1EBD-9108-9942-BB7B-8862D0C11B62}"/>
              </a:ext>
            </a:extLst>
          </p:cNvPr>
          <p:cNvSpPr>
            <a:spLocks noGrp="1"/>
          </p:cNvSpPr>
          <p:nvPr>
            <p:ph type="title"/>
          </p:nvPr>
        </p:nvSpPr>
        <p:spPr/>
        <p:txBody>
          <a:bodyPr/>
          <a:lstStyle/>
          <a:p>
            <a:r>
              <a:rPr lang="en-IN"/>
              <a:t>Scope:-</a:t>
            </a:r>
            <a:endParaRPr lang="en-US"/>
          </a:p>
        </p:txBody>
      </p:sp>
      <p:sp>
        <p:nvSpPr>
          <p:cNvPr id="3" name="Content Placeholder 2">
            <a:extLst>
              <a:ext uri="{FF2B5EF4-FFF2-40B4-BE49-F238E27FC236}">
                <a16:creationId xmlns:a16="http://schemas.microsoft.com/office/drawing/2014/main" id="{80037E5F-DB1E-D94B-BF6E-ACF922F1DAA3}"/>
              </a:ext>
            </a:extLst>
          </p:cNvPr>
          <p:cNvSpPr>
            <a:spLocks noGrp="1"/>
          </p:cNvSpPr>
          <p:nvPr>
            <p:ph idx="1"/>
          </p:nvPr>
        </p:nvSpPr>
        <p:spPr/>
        <p:txBody>
          <a:bodyPr>
            <a:normAutofit lnSpcReduction="10000"/>
          </a:bodyPr>
          <a:lstStyle/>
          <a:p>
            <a:r>
              <a:rPr lang="en-US" sz="2400" b="1" u="sng"/>
              <a:t>Demand analysis</a:t>
            </a:r>
            <a:r>
              <a:rPr lang="en-IN" sz="2400" b="1" u="sng"/>
              <a:t>:-</a:t>
            </a:r>
            <a:r>
              <a:rPr lang="en-US" sz="2000" b="1"/>
              <a:t>With the help of microeconomic analysis, business firms can forecast their level of demand within the certain time interval.</a:t>
            </a:r>
          </a:p>
          <a:p>
            <a:r>
              <a:rPr lang="en-US" sz="2400" b="1" u="sng"/>
              <a:t>Free Market Economy</a:t>
            </a:r>
            <a:r>
              <a:rPr lang="en-IN" sz="2400" b="1" u="sng"/>
              <a:t>:-</a:t>
            </a:r>
            <a:r>
              <a:rPr lang="en-US" sz="2000" b="1"/>
              <a:t>Microeconomics explains the operating of a free market economy where, an individual producer has the freedom to take economic decisions like what to produce, how to produce, or for whom to produce.</a:t>
            </a:r>
          </a:p>
          <a:p>
            <a:r>
              <a:rPr lang="en-US" sz="2400" b="1" u="sng"/>
              <a:t>Formulation of Public Economic Policies</a:t>
            </a:r>
            <a:r>
              <a:rPr lang="en-IN" sz="2400" b="1" u="sng"/>
              <a:t>:</a:t>
            </a:r>
            <a:r>
              <a:rPr lang="en-IN" sz="2000" b="1"/>
              <a:t>-</a:t>
            </a:r>
            <a:r>
              <a:rPr lang="en-US" sz="2000" b="1"/>
              <a:t>Microeconomics tools are useful for introducing policies relating to tax, tariff, debt, subsidy, etc</a:t>
            </a:r>
          </a:p>
          <a:p>
            <a:endParaRPr lang="en-US" sz="2000" b="1"/>
          </a:p>
        </p:txBody>
      </p:sp>
    </p:spTree>
    <p:extLst>
      <p:ext uri="{BB962C8B-B14F-4D97-AF65-F5344CB8AC3E}">
        <p14:creationId xmlns:p14="http://schemas.microsoft.com/office/powerpoint/2010/main" val="76044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3F960-4978-1145-9B9E-4BA56FCA88AA}"/>
              </a:ext>
            </a:extLst>
          </p:cNvPr>
          <p:cNvSpPr>
            <a:spLocks noGrp="1"/>
          </p:cNvSpPr>
          <p:nvPr>
            <p:ph type="title"/>
          </p:nvPr>
        </p:nvSpPr>
        <p:spPr/>
        <p:txBody>
          <a:bodyPr/>
          <a:lstStyle/>
          <a:p>
            <a:r>
              <a:rPr lang="en-IN"/>
              <a:t>Limitation of MICROECONOMICS</a:t>
            </a:r>
            <a:endParaRPr lang="en-US"/>
          </a:p>
        </p:txBody>
      </p:sp>
      <p:sp>
        <p:nvSpPr>
          <p:cNvPr id="3" name="Content Placeholder 2">
            <a:extLst>
              <a:ext uri="{FF2B5EF4-FFF2-40B4-BE49-F238E27FC236}">
                <a16:creationId xmlns:a16="http://schemas.microsoft.com/office/drawing/2014/main" id="{AEE921CC-6E2B-D549-B215-947E78B392D3}"/>
              </a:ext>
            </a:extLst>
          </p:cNvPr>
          <p:cNvSpPr>
            <a:spLocks noGrp="1"/>
          </p:cNvSpPr>
          <p:nvPr>
            <p:ph idx="1"/>
          </p:nvPr>
        </p:nvSpPr>
        <p:spPr/>
        <p:txBody>
          <a:bodyPr>
            <a:noAutofit/>
          </a:bodyPr>
          <a:lstStyle/>
          <a:p>
            <a:r>
              <a:rPr lang="en-US" sz="2800" b="1"/>
              <a:t>Excessive Generalisation: ... </a:t>
            </a:r>
          </a:p>
          <a:p>
            <a:r>
              <a:rPr lang="en-US" sz="2800" b="1"/>
              <a:t>Excessive Thinking in terms of Aggregates: ... </a:t>
            </a:r>
          </a:p>
          <a:p>
            <a:r>
              <a:rPr lang="en-US" sz="2800" b="1"/>
              <a:t>Differences within Aggregates: ... </a:t>
            </a:r>
          </a:p>
          <a:p>
            <a:r>
              <a:rPr lang="en-US" sz="2800" b="1"/>
              <a:t>Aggregates must be functionally related: ... </a:t>
            </a:r>
          </a:p>
          <a:p>
            <a:r>
              <a:rPr lang="en-US" sz="2800" b="1"/>
              <a:t>Limited Application:</a:t>
            </a:r>
          </a:p>
          <a:p>
            <a:endParaRPr lang="en-US" sz="2800" b="1"/>
          </a:p>
        </p:txBody>
      </p:sp>
    </p:spTree>
    <p:extLst>
      <p:ext uri="{BB962C8B-B14F-4D97-AF65-F5344CB8AC3E}">
        <p14:creationId xmlns:p14="http://schemas.microsoft.com/office/powerpoint/2010/main" val="1164703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61824-B522-BB40-A6F0-E9E7F42F4E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1F0D67-B9A0-A44C-B84B-6754AFD123D5}"/>
              </a:ext>
            </a:extLst>
          </p:cNvPr>
          <p:cNvSpPr>
            <a:spLocks noGrp="1"/>
          </p:cNvSpPr>
          <p:nvPr>
            <p:ph idx="1"/>
          </p:nvPr>
        </p:nvSpPr>
        <p:spPr/>
        <p:txBody>
          <a:bodyPr>
            <a:normAutofit/>
          </a:bodyPr>
          <a:lstStyle/>
          <a:p>
            <a:pPr algn="ctr"/>
            <a:r>
              <a:rPr lang="en-IN" sz="8000" b="1"/>
              <a:t>Thanks you </a:t>
            </a:r>
          </a:p>
          <a:p>
            <a:pPr marL="0" indent="0" algn="ctr">
              <a:buNone/>
            </a:pPr>
            <a:r>
              <a:rPr lang="en-IN" sz="8000" b="1"/>
              <a:t>Dr.D.K ROY</a:t>
            </a:r>
            <a:endParaRPr lang="en-US" sz="8000" b="1"/>
          </a:p>
        </p:txBody>
      </p:sp>
    </p:spTree>
    <p:extLst>
      <p:ext uri="{BB962C8B-B14F-4D97-AF65-F5344CB8AC3E}">
        <p14:creationId xmlns:p14="http://schemas.microsoft.com/office/powerpoint/2010/main" val="690659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9</Slides>
  <Notes>0</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Ion Boardroom</vt:lpstr>
      <vt:lpstr>MSE ACADEMY</vt:lpstr>
      <vt:lpstr>Micro economics</vt:lpstr>
      <vt:lpstr>IMPORTANCe of MICROECONOMICS</vt:lpstr>
      <vt:lpstr>IMPORTANCe of MICROECONOMICS</vt:lpstr>
      <vt:lpstr>IMPORTANCe of MICROECONOMICS</vt:lpstr>
      <vt:lpstr>Scope of MICROECONOMICS</vt:lpstr>
      <vt:lpstr>Scope:-</vt:lpstr>
      <vt:lpstr>Limitation of MICROECONOMICS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MSE ACADEMY</dc:title>
  <dc:creator>roy.deepak1990@gmail.com</dc:creator>
  <cp:lastModifiedBy>roy.deepak1990@gmail.com</cp:lastModifiedBy>
  <cp:revision>2</cp:revision>
  <dcterms:created xsi:type="dcterms:W3CDTF">2020-04-11T06:25:54Z</dcterms:created>
  <dcterms:modified xsi:type="dcterms:W3CDTF">2020-08-17T05:26:39Z</dcterms:modified>
</cp:coreProperties>
</file>